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319" r:id="rId5"/>
    <p:sldId id="259" r:id="rId6"/>
    <p:sldId id="334" r:id="rId7"/>
    <p:sldId id="342" r:id="rId8"/>
    <p:sldId id="338" r:id="rId9"/>
    <p:sldId id="340" r:id="rId10"/>
    <p:sldId id="341" r:id="rId11"/>
    <p:sldId id="350" r:id="rId12"/>
    <p:sldId id="353" r:id="rId13"/>
    <p:sldId id="354" r:id="rId14"/>
    <p:sldId id="351" r:id="rId15"/>
    <p:sldId id="343" r:id="rId16"/>
    <p:sldId id="355" r:id="rId17"/>
    <p:sldId id="357" r:id="rId18"/>
    <p:sldId id="356" r:id="rId19"/>
  </p:sldIdLst>
  <p:sldSz cx="9144000" cy="6858000" type="screen4x3"/>
  <p:notesSz cx="68580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389C603-9B80-4E47-850B-F662D262D82C}">
          <p14:sldIdLst>
            <p14:sldId id="319"/>
            <p14:sldId id="259"/>
            <p14:sldId id="334"/>
            <p14:sldId id="342"/>
            <p14:sldId id="338"/>
            <p14:sldId id="340"/>
            <p14:sldId id="341"/>
            <p14:sldId id="350"/>
            <p14:sldId id="353"/>
            <p14:sldId id="354"/>
            <p14:sldId id="351"/>
            <p14:sldId id="343"/>
            <p14:sldId id="355"/>
            <p14:sldId id="357"/>
            <p14:sldId id="356"/>
          </p14:sldIdLst>
        </p14:section>
        <p14:section name="Closing Slide" id="{8E0A16A9-81F4-4EFA-B3C4-8E54316C98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509E2F"/>
    <a:srgbClr val="0076A5"/>
    <a:srgbClr val="939393"/>
    <a:srgbClr val="CC3300"/>
    <a:srgbClr val="FF0000"/>
    <a:srgbClr val="C05131"/>
    <a:srgbClr val="007681"/>
    <a:srgbClr val="E1E1E1"/>
    <a:srgbClr val="6E6E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413F05-B119-4D39-9698-2B998D169800}" v="1" dt="2021-12-07T16:41:10.3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38" y="5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ung, Adam" userId="a2068d55-7fc8-44b8-be4e-4acb1c466150" providerId="ADAL" clId="{FB413F05-B119-4D39-9698-2B998D169800}"/>
    <pc:docChg chg="modSld">
      <pc:chgData name="Young, Adam" userId="a2068d55-7fc8-44b8-be4e-4acb1c466150" providerId="ADAL" clId="{FB413F05-B119-4D39-9698-2B998D169800}" dt="2021-12-07T16:41:10.364" v="67" actId="20577"/>
      <pc:docMkLst>
        <pc:docMk/>
      </pc:docMkLst>
      <pc:sldChg chg="modSp mod">
        <pc:chgData name="Young, Adam" userId="a2068d55-7fc8-44b8-be4e-4acb1c466150" providerId="ADAL" clId="{FB413F05-B119-4D39-9698-2B998D169800}" dt="2021-12-07T16:40:44.967" v="20" actId="20577"/>
        <pc:sldMkLst>
          <pc:docMk/>
          <pc:sldMk cId="1287912482" sldId="319"/>
        </pc:sldMkLst>
        <pc:spChg chg="mod">
          <ac:chgData name="Young, Adam" userId="a2068d55-7fc8-44b8-be4e-4acb1c466150" providerId="ADAL" clId="{FB413F05-B119-4D39-9698-2B998D169800}" dt="2021-12-07T16:40:44.967" v="20" actId="20577"/>
          <ac:spMkLst>
            <pc:docMk/>
            <pc:sldMk cId="1287912482" sldId="319"/>
            <ac:spMk id="5" creationId="{00000000-0000-0000-0000-000000000000}"/>
          </ac:spMkLst>
        </pc:spChg>
      </pc:sldChg>
      <pc:sldChg chg="modSp mod">
        <pc:chgData name="Young, Adam" userId="a2068d55-7fc8-44b8-be4e-4acb1c466150" providerId="ADAL" clId="{FB413F05-B119-4D39-9698-2B998D169800}" dt="2021-12-07T16:41:10.364" v="67" actId="20577"/>
        <pc:sldMkLst>
          <pc:docMk/>
          <pc:sldMk cId="2743751124" sldId="340"/>
        </pc:sldMkLst>
        <pc:spChg chg="mod">
          <ac:chgData name="Young, Adam" userId="a2068d55-7fc8-44b8-be4e-4acb1c466150" providerId="ADAL" clId="{FB413F05-B119-4D39-9698-2B998D169800}" dt="2021-12-07T16:41:10.364" v="67" actId="20577"/>
          <ac:spMkLst>
            <pc:docMk/>
            <pc:sldMk cId="2743751124" sldId="340"/>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804"/>
          </a:xfrm>
          <a:prstGeom prst="rect">
            <a:avLst/>
          </a:prstGeom>
        </p:spPr>
        <p:txBody>
          <a:bodyPr vert="horz" lIns="91440" tIns="45720" rIns="91440" bIns="45720" rtlCol="0"/>
          <a:lstStyle>
            <a:lvl1pPr algn="r">
              <a:defRPr sz="1200"/>
            </a:lvl1pPr>
          </a:lstStyle>
          <a:p>
            <a:fld id="{B9C12EE5-8B6E-45F9-9579-BE7EF53F7C9F}" type="datetimeFigureOut">
              <a:rPr lang="en-US" smtClean="0"/>
              <a:t>12/7/2021</a:t>
            </a:fld>
            <a:endParaRPr lang="en-US"/>
          </a:p>
        </p:txBody>
      </p:sp>
      <p:sp>
        <p:nvSpPr>
          <p:cNvPr id="4" name="Footer Placeholder 3"/>
          <p:cNvSpPr>
            <a:spLocks noGrp="1"/>
          </p:cNvSpPr>
          <p:nvPr>
            <p:ph type="ftr" sz="quarter" idx="2"/>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668"/>
            <a:ext cx="2971800" cy="461804"/>
          </a:xfrm>
          <a:prstGeom prst="rect">
            <a:avLst/>
          </a:prstGeom>
        </p:spPr>
        <p:txBody>
          <a:bodyPr vert="horz" lIns="91440" tIns="45720" rIns="91440" bIns="45720" rtlCol="0" anchor="b"/>
          <a:lstStyle>
            <a:lvl1pPr algn="r">
              <a:defRPr sz="1200"/>
            </a:lvl1pPr>
          </a:lstStyle>
          <a:p>
            <a:fld id="{832807FC-3362-40BA-A5C9-723C0A07AB76}" type="slidenum">
              <a:rPr lang="en-US" smtClean="0"/>
              <a:t>‹#›</a:t>
            </a:fld>
            <a:endParaRPr lang="en-US"/>
          </a:p>
        </p:txBody>
      </p:sp>
    </p:spTree>
    <p:extLst>
      <p:ext uri="{BB962C8B-B14F-4D97-AF65-F5344CB8AC3E}">
        <p14:creationId xmlns:p14="http://schemas.microsoft.com/office/powerpoint/2010/main" val="2547606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440" tIns="45720" rIns="91440" bIns="45720" rtlCol="0"/>
          <a:lstStyle>
            <a:lvl1pPr algn="r">
              <a:defRPr sz="1200"/>
            </a:lvl1pPr>
          </a:lstStyle>
          <a:p>
            <a:fld id="{813A17A4-BA09-45F4-B2D4-7487CB1126C4}" type="datetimeFigureOut">
              <a:rPr lang="en-US" smtClean="0"/>
              <a:t>12/7/2021</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8"/>
            <a:ext cx="2971800" cy="461804"/>
          </a:xfrm>
          <a:prstGeom prst="rect">
            <a:avLst/>
          </a:prstGeom>
        </p:spPr>
        <p:txBody>
          <a:bodyPr vert="horz" lIns="91440" tIns="45720" rIns="91440" bIns="45720" rtlCol="0" anchor="b"/>
          <a:lstStyle>
            <a:lvl1pPr algn="r">
              <a:defRPr sz="1200"/>
            </a:lvl1pPr>
          </a:lstStyle>
          <a:p>
            <a:fld id="{D3A75928-3C3E-4838-8C20-94922049B58A}" type="slidenum">
              <a:rPr lang="en-US" smtClean="0"/>
              <a:t>‹#›</a:t>
            </a:fld>
            <a:endParaRPr lang="en-US"/>
          </a:p>
        </p:txBody>
      </p:sp>
    </p:spTree>
    <p:extLst>
      <p:ext uri="{BB962C8B-B14F-4D97-AF65-F5344CB8AC3E}">
        <p14:creationId xmlns:p14="http://schemas.microsoft.com/office/powerpoint/2010/main" val="2238017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p:cNvSpPr/>
          <p:nvPr userDrawn="1"/>
        </p:nvSpPr>
        <p:spPr bwMode="grayWhite">
          <a:xfrm>
            <a:off x="226066" y="228600"/>
            <a:ext cx="6400800" cy="64008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bwMode="invGray">
          <a:xfrm>
            <a:off x="576072" y="2797254"/>
            <a:ext cx="5760399" cy="1470025"/>
          </a:xfrm>
        </p:spPr>
        <p:txBody>
          <a:bodyPr lIns="0" rIns="0" anchor="t">
            <a:normAutofit/>
          </a:bodyPr>
          <a:lstStyle>
            <a:lvl1pPr>
              <a:defRPr sz="3600" b="0">
                <a:solidFill>
                  <a:schemeClr val="bg1"/>
                </a:solidFill>
              </a:defRPr>
            </a:lvl1pPr>
          </a:lstStyle>
          <a:p>
            <a:r>
              <a:rPr lang="en-US"/>
              <a:t>Click to edit Master title style</a:t>
            </a:r>
          </a:p>
        </p:txBody>
      </p:sp>
      <p:sp>
        <p:nvSpPr>
          <p:cNvPr id="3" name="Subtitle 2"/>
          <p:cNvSpPr>
            <a:spLocks noGrp="1"/>
          </p:cNvSpPr>
          <p:nvPr>
            <p:ph type="subTitle" idx="1"/>
          </p:nvPr>
        </p:nvSpPr>
        <p:spPr bwMode="invGray">
          <a:xfrm>
            <a:off x="587022" y="2549674"/>
            <a:ext cx="5749449" cy="322855"/>
          </a:xfrm>
        </p:spPr>
        <p:txBody>
          <a:bodyPr vert="horz" lIns="0" tIns="45720" rIns="0" bIns="45720" rtlCol="0" anchor="t">
            <a:normAutofit/>
          </a:bodyPr>
          <a:lstStyle>
            <a:lvl1pPr marL="0" indent="0">
              <a:buNone/>
              <a:defRPr lang="en-US" sz="1400" b="0" dirty="0">
                <a:solidFill>
                  <a:schemeClr val="bg1"/>
                </a:solidFill>
                <a:latin typeface="+mj-lt"/>
                <a:ea typeface="+mj-ea"/>
                <a:cs typeface="+mj-cs"/>
              </a:defRPr>
            </a:lvl1pPr>
          </a:lstStyle>
          <a:p>
            <a:pPr lvl="0">
              <a:spcBef>
                <a:spcPct val="0"/>
              </a:spcBef>
            </a:pPr>
            <a:r>
              <a:rPr lang="en-US"/>
              <a:t>Click to edit Master subtitle style</a:t>
            </a:r>
          </a:p>
        </p:txBody>
      </p:sp>
      <p:sp>
        <p:nvSpPr>
          <p:cNvPr id="13" name="Text Placeholder 12"/>
          <p:cNvSpPr>
            <a:spLocks noGrp="1"/>
          </p:cNvSpPr>
          <p:nvPr>
            <p:ph type="body" sz="quarter" idx="10"/>
          </p:nvPr>
        </p:nvSpPr>
        <p:spPr bwMode="invGray">
          <a:xfrm>
            <a:off x="578461" y="4637581"/>
            <a:ext cx="5758009" cy="522335"/>
          </a:xfrm>
        </p:spPr>
        <p:txBody>
          <a:bodyPr vert="horz" lIns="0" tIns="45720" rIns="0" bIns="45720" rtlCol="0" anchor="t">
            <a:normAutofit/>
          </a:bodyPr>
          <a:lstStyle>
            <a:lvl1pPr>
              <a:defRPr lang="en-US" sz="1400" b="0" smtClean="0">
                <a:solidFill>
                  <a:schemeClr val="bg1"/>
                </a:solidFill>
                <a:latin typeface="+mj-lt"/>
                <a:ea typeface="+mj-ea"/>
                <a:cs typeface="+mj-cs"/>
              </a:defRPr>
            </a:lvl1pPr>
            <a:lvl2pPr>
              <a:defRPr lang="en-US" sz="2800" smtClean="0"/>
            </a:lvl2pPr>
            <a:lvl3pPr>
              <a:defRPr lang="en-US" sz="2400" smtClean="0"/>
            </a:lvl3pPr>
            <a:lvl4pPr>
              <a:defRPr lang="en-US" sz="2000" smtClean="0"/>
            </a:lvl4pPr>
            <a:lvl5pPr>
              <a:defRPr lang="en-US" sz="2000"/>
            </a:lvl5pPr>
          </a:lstStyle>
          <a:p>
            <a:pPr lvl="0">
              <a:spcBef>
                <a:spcPct val="0"/>
              </a:spcBef>
              <a:buFont typeface="Arial"/>
            </a:pPr>
            <a:r>
              <a:rPr lang="en-US"/>
              <a:t>Click to edit Master text styles</a:t>
            </a:r>
          </a:p>
        </p:txBody>
      </p:sp>
      <p:pic>
        <p:nvPicPr>
          <p:cNvPr id="7" name="Picture 6" descr="ALLE_CMYK_V_Tagline.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132" y="441252"/>
            <a:ext cx="1421283" cy="1222965"/>
          </a:xfrm>
          <a:prstGeom prst="rect">
            <a:avLst/>
          </a:prstGeom>
        </p:spPr>
      </p:pic>
    </p:spTree>
    <p:extLst>
      <p:ext uri="{BB962C8B-B14F-4D97-AF65-F5344CB8AC3E}">
        <p14:creationId xmlns:p14="http://schemas.microsoft.com/office/powerpoint/2010/main" val="647419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a:t>Click to edit Master title style</a:t>
            </a:r>
          </a:p>
        </p:txBody>
      </p:sp>
    </p:spTree>
    <p:extLst>
      <p:ext uri="{BB962C8B-B14F-4D97-AF65-F5344CB8AC3E}">
        <p14:creationId xmlns:p14="http://schemas.microsoft.com/office/powerpoint/2010/main" val="2176874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8584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pic>
        <p:nvPicPr>
          <p:cNvPr id="5" name="Picture 4" descr="background copy.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white">
          <a:xfrm>
            <a:off x="0" y="0"/>
            <a:ext cx="9144000" cy="6858000"/>
          </a:xfrm>
          <a:prstGeom prst="rect">
            <a:avLst/>
          </a:prstGeom>
        </p:spPr>
      </p:pic>
      <p:sp>
        <p:nvSpPr>
          <p:cNvPr id="8" name="Rectangle 7"/>
          <p:cNvSpPr/>
          <p:nvPr userDrawn="1"/>
        </p:nvSpPr>
        <p:spPr bwMode="blackWhite">
          <a:xfrm>
            <a:off x="226066" y="228600"/>
            <a:ext cx="6400800" cy="6400800"/>
          </a:xfrm>
          <a:prstGeom prst="rect">
            <a:avLst/>
          </a:prstGeom>
          <a:solidFill>
            <a:schemeClr val="bg2">
              <a:alpha val="81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bwMode="invGray">
          <a:xfrm>
            <a:off x="576072" y="2797254"/>
            <a:ext cx="5760399" cy="1470025"/>
          </a:xfrm>
        </p:spPr>
        <p:txBody>
          <a:bodyPr lIns="0" rIns="0" anchor="t">
            <a:normAutofit/>
          </a:bodyPr>
          <a:lstStyle>
            <a:lvl1pPr>
              <a:defRPr sz="3600" b="0">
                <a:solidFill>
                  <a:schemeClr val="bg1"/>
                </a:solidFill>
              </a:defRPr>
            </a:lvl1pPr>
          </a:lstStyle>
          <a:p>
            <a:r>
              <a:rPr lang="en-US"/>
              <a:t>Click to edit Master title style</a:t>
            </a:r>
          </a:p>
        </p:txBody>
      </p:sp>
      <p:sp>
        <p:nvSpPr>
          <p:cNvPr id="3" name="Subtitle 2"/>
          <p:cNvSpPr>
            <a:spLocks noGrp="1"/>
          </p:cNvSpPr>
          <p:nvPr>
            <p:ph type="subTitle" idx="1"/>
          </p:nvPr>
        </p:nvSpPr>
        <p:spPr bwMode="invGray">
          <a:xfrm>
            <a:off x="587022" y="2549674"/>
            <a:ext cx="5749449" cy="322855"/>
          </a:xfrm>
        </p:spPr>
        <p:txBody>
          <a:bodyPr vert="horz" lIns="0" tIns="45720" rIns="0" bIns="45720" rtlCol="0" anchor="t">
            <a:normAutofit/>
          </a:bodyPr>
          <a:lstStyle>
            <a:lvl1pPr marL="0" indent="0">
              <a:buNone/>
              <a:defRPr lang="en-US" sz="1400" b="0" dirty="0">
                <a:solidFill>
                  <a:schemeClr val="bg1"/>
                </a:solidFill>
                <a:latin typeface="+mj-lt"/>
                <a:ea typeface="+mj-ea"/>
                <a:cs typeface="+mj-cs"/>
              </a:defRPr>
            </a:lvl1pPr>
          </a:lstStyle>
          <a:p>
            <a:pPr lvl="0">
              <a:spcBef>
                <a:spcPct val="0"/>
              </a:spcBef>
            </a:pPr>
            <a:r>
              <a:rPr lang="en-US"/>
              <a:t>Click to edit Master subtitle style</a:t>
            </a:r>
          </a:p>
        </p:txBody>
      </p:sp>
      <p:sp>
        <p:nvSpPr>
          <p:cNvPr id="13" name="Text Placeholder 12"/>
          <p:cNvSpPr>
            <a:spLocks noGrp="1"/>
          </p:cNvSpPr>
          <p:nvPr>
            <p:ph type="body" sz="quarter" idx="10"/>
          </p:nvPr>
        </p:nvSpPr>
        <p:spPr bwMode="invGray">
          <a:xfrm>
            <a:off x="578461" y="4637581"/>
            <a:ext cx="5758009" cy="522335"/>
          </a:xfrm>
        </p:spPr>
        <p:txBody>
          <a:bodyPr vert="horz" lIns="0" tIns="45720" rIns="0" bIns="45720" rtlCol="0" anchor="t">
            <a:normAutofit/>
          </a:bodyPr>
          <a:lstStyle>
            <a:lvl1pPr>
              <a:defRPr lang="en-US" sz="1400" b="0" smtClean="0">
                <a:solidFill>
                  <a:schemeClr val="bg1"/>
                </a:solidFill>
                <a:latin typeface="+mj-lt"/>
                <a:ea typeface="+mj-ea"/>
                <a:cs typeface="+mj-cs"/>
              </a:defRPr>
            </a:lvl1pPr>
            <a:lvl2pPr>
              <a:defRPr lang="en-US" sz="2800" smtClean="0"/>
            </a:lvl2pPr>
            <a:lvl3pPr>
              <a:defRPr lang="en-US" sz="2400" smtClean="0"/>
            </a:lvl3pPr>
            <a:lvl4pPr>
              <a:defRPr lang="en-US" sz="2000" smtClean="0"/>
            </a:lvl4pPr>
            <a:lvl5pPr>
              <a:defRPr lang="en-US" sz="2000"/>
            </a:lvl5pPr>
          </a:lstStyle>
          <a:p>
            <a:pPr lvl="0">
              <a:spcBef>
                <a:spcPct val="0"/>
              </a:spcBef>
              <a:buFont typeface="Arial"/>
            </a:pPr>
            <a:r>
              <a:rPr lang="en-US"/>
              <a:t>Click to edit Master text styles</a:t>
            </a:r>
          </a:p>
        </p:txBody>
      </p:sp>
      <p:sp>
        <p:nvSpPr>
          <p:cNvPr id="9" name="Text Box 6"/>
          <p:cNvSpPr txBox="1">
            <a:spLocks noChangeArrowheads="1"/>
          </p:cNvSpPr>
          <p:nvPr userDrawn="1"/>
        </p:nvSpPr>
        <p:spPr bwMode="auto">
          <a:xfrm>
            <a:off x="7213600" y="3748314"/>
            <a:ext cx="1930400" cy="2881086"/>
          </a:xfrm>
          <a:prstGeom prst="rect">
            <a:avLst/>
          </a:prstGeom>
          <a:solidFill>
            <a:schemeClr val="accent6">
              <a:alpha val="71000"/>
            </a:schemeClr>
          </a:solidFill>
          <a:ln w="9525">
            <a:noFill/>
            <a:miter lim="800000"/>
            <a:headEnd/>
            <a:tailEnd/>
          </a:ln>
        </p:spPr>
        <p:txBody>
          <a:bodyPr wrap="square" lIns="91440">
            <a:noAutofit/>
          </a:bodyPr>
          <a:lstStyle/>
          <a:p>
            <a:pPr marL="0" indent="0">
              <a:buFont typeface="Arial"/>
              <a:buNone/>
            </a:pPr>
            <a:r>
              <a:rPr lang="en-US" sz="800" b="1">
                <a:solidFill>
                  <a:schemeClr val="tx1"/>
                </a:solidFill>
                <a:latin typeface="Arial"/>
                <a:ea typeface="Arial"/>
                <a:cs typeface="Arial"/>
              </a:rPr>
              <a:t>FULL BLEED </a:t>
            </a:r>
            <a:r>
              <a:rPr lang="en-US" sz="800" b="1" baseline="0">
                <a:solidFill>
                  <a:schemeClr val="tx1"/>
                </a:solidFill>
                <a:latin typeface="Arial"/>
                <a:ea typeface="Arial"/>
                <a:cs typeface="Arial"/>
              </a:rPr>
              <a:t>IMAGE COVER</a:t>
            </a:r>
          </a:p>
          <a:p>
            <a:pPr marL="58738" indent="-58738">
              <a:buFont typeface="Arial"/>
              <a:buChar char="•"/>
            </a:pPr>
            <a:r>
              <a:rPr lang="en-US" sz="800" b="0">
                <a:solidFill>
                  <a:schemeClr val="tx1"/>
                </a:solidFill>
                <a:latin typeface="Arial"/>
                <a:ea typeface="Arial"/>
                <a:cs typeface="Arial"/>
              </a:rPr>
              <a:t>Select an image that relates to the presentation subject and aligns to the Allegion </a:t>
            </a:r>
            <a:r>
              <a:rPr lang="en-US" sz="800" b="0" baseline="0">
                <a:solidFill>
                  <a:schemeClr val="tx1"/>
                </a:solidFill>
                <a:latin typeface="Arial"/>
                <a:ea typeface="Arial"/>
                <a:cs typeface="Arial"/>
              </a:rPr>
              <a:t>imagery guidelines</a:t>
            </a:r>
            <a:r>
              <a:rPr lang="en-US" sz="800" b="0">
                <a:solidFill>
                  <a:schemeClr val="tx1"/>
                </a:solidFill>
                <a:latin typeface="Arial"/>
                <a:ea typeface="Arial"/>
                <a:cs typeface="Arial"/>
              </a:rPr>
              <a:t>.</a:t>
            </a:r>
          </a:p>
          <a:p>
            <a:pPr marL="58738" indent="-58738" algn="l" defTabSz="457200" rtl="0" eaLnBrk="1" latinLnBrk="0" hangingPunct="1">
              <a:buFont typeface="Arial"/>
              <a:buChar char="•"/>
            </a:pPr>
            <a:r>
              <a:rPr lang="en-US" sz="800" b="0" kern="1200">
                <a:solidFill>
                  <a:schemeClr val="tx1"/>
                </a:solidFill>
                <a:latin typeface="Arial"/>
                <a:ea typeface="Arial"/>
                <a:cs typeface="Arial"/>
              </a:rPr>
              <a:t>Ensure the image does not diminish the </a:t>
            </a:r>
            <a:r>
              <a:rPr lang="en-US" sz="800" b="0" kern="1200" baseline="0">
                <a:solidFill>
                  <a:schemeClr val="tx1"/>
                </a:solidFill>
                <a:latin typeface="Arial"/>
                <a:ea typeface="Arial"/>
                <a:cs typeface="Arial"/>
              </a:rPr>
              <a:t>visibility </a:t>
            </a:r>
            <a:r>
              <a:rPr lang="en-US" sz="800" b="0" kern="1200">
                <a:solidFill>
                  <a:schemeClr val="tx1"/>
                </a:solidFill>
                <a:latin typeface="Arial"/>
                <a:ea typeface="Arial"/>
                <a:cs typeface="Arial"/>
              </a:rPr>
              <a:t>of the logo.</a:t>
            </a:r>
          </a:p>
          <a:p>
            <a:pPr marL="58738" indent="-58738" algn="l" defTabSz="457200" rtl="0" eaLnBrk="1" latinLnBrk="0" hangingPunct="1">
              <a:buFont typeface="Arial"/>
              <a:buChar char="•"/>
            </a:pPr>
            <a:r>
              <a:rPr lang="en-US" sz="800" b="0" kern="1200">
                <a:solidFill>
                  <a:schemeClr val="tx1"/>
                </a:solidFill>
                <a:latin typeface="Arial"/>
                <a:ea typeface="Arial"/>
                <a:cs typeface="Arial"/>
              </a:rPr>
              <a:t>Do not use more than one image.</a:t>
            </a:r>
          </a:p>
          <a:p>
            <a:endParaRPr lang="en-US" sz="800" b="1">
              <a:solidFill>
                <a:schemeClr val="tx1"/>
              </a:solidFill>
              <a:latin typeface="Arial"/>
              <a:ea typeface="Arial"/>
              <a:cs typeface="Arial"/>
            </a:endParaRPr>
          </a:p>
          <a:p>
            <a:r>
              <a:rPr lang="en-US" sz="800" b="1">
                <a:solidFill>
                  <a:schemeClr val="tx1"/>
                </a:solidFill>
                <a:latin typeface="Arial"/>
                <a:ea typeface="Arial"/>
                <a:cs typeface="Arial"/>
              </a:rPr>
              <a:t>CHANGING A PHOTO IN THE IMAGE AREA</a:t>
            </a:r>
          </a:p>
          <a:p>
            <a:pPr marL="58738" indent="-58738">
              <a:buFont typeface="Arial"/>
              <a:buChar char="•"/>
            </a:pPr>
            <a:r>
              <a:rPr lang="en-US" sz="800">
                <a:solidFill>
                  <a:schemeClr val="tx1"/>
                </a:solidFill>
                <a:latin typeface="Arial"/>
                <a:ea typeface="Arial"/>
                <a:cs typeface="Arial"/>
              </a:rPr>
              <a:t>In your menu bar select </a:t>
            </a:r>
            <a:br>
              <a:rPr lang="en-US" sz="800">
                <a:solidFill>
                  <a:schemeClr val="tx1"/>
                </a:solidFill>
                <a:latin typeface="Arial"/>
                <a:ea typeface="Arial"/>
                <a:cs typeface="Arial"/>
              </a:rPr>
            </a:br>
            <a:r>
              <a:rPr lang="en-US" sz="800">
                <a:solidFill>
                  <a:schemeClr val="tx1"/>
                </a:solidFill>
                <a:latin typeface="Arial"/>
                <a:ea typeface="Arial"/>
                <a:cs typeface="Arial"/>
              </a:rPr>
              <a:t>“View” &gt; “Master” &gt; “Slide Master”</a:t>
            </a:r>
          </a:p>
          <a:p>
            <a:pPr marL="58738" indent="-58738">
              <a:buFont typeface="Arial"/>
              <a:buChar char="•"/>
            </a:pPr>
            <a:r>
              <a:rPr lang="en-US" sz="800">
                <a:solidFill>
                  <a:schemeClr val="tx1"/>
                </a:solidFill>
                <a:latin typeface="Arial"/>
                <a:ea typeface="Arial"/>
                <a:cs typeface="Arial"/>
              </a:rPr>
              <a:t>Go to the Title Slide Image Master you wish to change</a:t>
            </a:r>
          </a:p>
          <a:p>
            <a:pPr marL="58738" indent="-58738">
              <a:buFont typeface="Arial"/>
              <a:buChar char="•"/>
            </a:pPr>
            <a:r>
              <a:rPr lang="en-US" sz="800">
                <a:solidFill>
                  <a:schemeClr val="tx1"/>
                </a:solidFill>
                <a:latin typeface="Arial"/>
                <a:ea typeface="Arial"/>
                <a:cs typeface="Arial"/>
              </a:rPr>
              <a:t>Select the image and delete </a:t>
            </a:r>
          </a:p>
          <a:p>
            <a:pPr marL="58738" indent="-58738">
              <a:buFont typeface="Arial"/>
              <a:buChar char="•"/>
            </a:pPr>
            <a:r>
              <a:rPr lang="en-US" sz="800">
                <a:solidFill>
                  <a:schemeClr val="tx1"/>
                </a:solidFill>
                <a:latin typeface="Arial"/>
                <a:ea typeface="Arial"/>
                <a:cs typeface="Arial"/>
              </a:rPr>
              <a:t>Insert</a:t>
            </a:r>
            <a:r>
              <a:rPr lang="en-US" sz="800" baseline="0">
                <a:solidFill>
                  <a:schemeClr val="tx1"/>
                </a:solidFill>
                <a:latin typeface="Arial"/>
                <a:ea typeface="Arial"/>
                <a:cs typeface="Arial"/>
              </a:rPr>
              <a:t> new image/photo on page</a:t>
            </a:r>
            <a:endParaRPr lang="en-US" sz="800">
              <a:solidFill>
                <a:schemeClr val="tx1"/>
              </a:solidFill>
              <a:latin typeface="Arial"/>
              <a:ea typeface="Arial"/>
              <a:cs typeface="Arial"/>
            </a:endParaRPr>
          </a:p>
          <a:p>
            <a:pPr marL="58738" indent="-58738">
              <a:buFont typeface="Arial"/>
              <a:buChar char="•"/>
            </a:pPr>
            <a:r>
              <a:rPr lang="en-US" sz="800">
                <a:solidFill>
                  <a:schemeClr val="tx1"/>
                </a:solidFill>
                <a:latin typeface="Arial"/>
                <a:ea typeface="Arial"/>
                <a:cs typeface="Arial"/>
              </a:rPr>
              <a:t>Once the new image placement is finalized, select </a:t>
            </a:r>
            <a:br>
              <a:rPr lang="en-US" sz="800">
                <a:solidFill>
                  <a:schemeClr val="tx1"/>
                </a:solidFill>
                <a:latin typeface="Arial"/>
                <a:ea typeface="Arial"/>
                <a:cs typeface="Arial"/>
              </a:rPr>
            </a:br>
            <a:r>
              <a:rPr lang="ja-JP" altLang="en-US" sz="800">
                <a:solidFill>
                  <a:schemeClr val="tx1"/>
                </a:solidFill>
                <a:latin typeface="Arial"/>
                <a:ea typeface="Arial"/>
                <a:cs typeface="Arial"/>
              </a:rPr>
              <a:t>“</a:t>
            </a:r>
            <a:r>
              <a:rPr lang="en-US" sz="800">
                <a:solidFill>
                  <a:schemeClr val="tx1"/>
                </a:solidFill>
                <a:latin typeface="Arial"/>
                <a:ea typeface="Arial"/>
                <a:cs typeface="Arial"/>
              </a:rPr>
              <a:t>Arrange</a:t>
            </a:r>
            <a:r>
              <a:rPr lang="ja-JP" altLang="en-US" sz="800">
                <a:solidFill>
                  <a:schemeClr val="tx1"/>
                </a:solidFill>
                <a:latin typeface="Arial"/>
                <a:ea typeface="Arial"/>
                <a:cs typeface="Arial"/>
              </a:rPr>
              <a:t>”</a:t>
            </a:r>
            <a:r>
              <a:rPr lang="en-US" sz="800">
                <a:solidFill>
                  <a:schemeClr val="tx1"/>
                </a:solidFill>
                <a:latin typeface="Arial"/>
                <a:ea typeface="Arial"/>
                <a:cs typeface="Arial"/>
              </a:rPr>
              <a:t> &gt; </a:t>
            </a:r>
            <a:r>
              <a:rPr lang="ja-JP" altLang="en-US" sz="800">
                <a:solidFill>
                  <a:schemeClr val="tx1"/>
                </a:solidFill>
                <a:latin typeface="Arial"/>
                <a:ea typeface="Arial"/>
                <a:cs typeface="Arial"/>
              </a:rPr>
              <a:t>“</a:t>
            </a:r>
            <a:r>
              <a:rPr lang="en-US" sz="800">
                <a:solidFill>
                  <a:schemeClr val="tx1"/>
                </a:solidFill>
                <a:latin typeface="Arial"/>
                <a:ea typeface="Arial"/>
                <a:cs typeface="Arial"/>
              </a:rPr>
              <a:t>Send to back</a:t>
            </a:r>
            <a:r>
              <a:rPr lang="ja-JP" altLang="en-US" sz="800">
                <a:solidFill>
                  <a:schemeClr val="tx1"/>
                </a:solidFill>
                <a:latin typeface="Arial"/>
                <a:ea typeface="Arial"/>
                <a:cs typeface="Arial"/>
              </a:rPr>
              <a:t>”</a:t>
            </a:r>
            <a:endParaRPr lang="en-US" sz="800">
              <a:solidFill>
                <a:schemeClr val="tx1"/>
              </a:solidFill>
              <a:latin typeface="Arial"/>
              <a:ea typeface="Arial"/>
              <a:cs typeface="Arial"/>
            </a:endParaRPr>
          </a:p>
          <a:p>
            <a:endParaRPr lang="en-US" sz="800" b="1">
              <a:solidFill>
                <a:schemeClr val="tx1"/>
              </a:solidFill>
              <a:latin typeface="Arial"/>
              <a:ea typeface="Arial"/>
              <a:cs typeface="Arial"/>
            </a:endParaRPr>
          </a:p>
          <a:p>
            <a:r>
              <a:rPr lang="en-US" sz="800" b="1">
                <a:solidFill>
                  <a:schemeClr val="tx1"/>
                </a:solidFill>
                <a:latin typeface="Arial"/>
                <a:ea typeface="Arial"/>
                <a:cs typeface="Arial"/>
              </a:rPr>
              <a:t>DELETE THESE INSTRUCTIONS BEFORE FINAL USE.</a:t>
            </a:r>
          </a:p>
        </p:txBody>
      </p:sp>
      <p:pic>
        <p:nvPicPr>
          <p:cNvPr id="11" name="Picture 10" descr="ALLE_CMYK_V_Tagline.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419132" y="441252"/>
            <a:ext cx="1421283" cy="1222965"/>
          </a:xfrm>
          <a:prstGeom prst="rect">
            <a:avLst/>
          </a:prstGeom>
        </p:spPr>
      </p:pic>
    </p:spTree>
    <p:extLst>
      <p:ext uri="{BB962C8B-B14F-4D97-AF65-F5344CB8AC3E}">
        <p14:creationId xmlns:p14="http://schemas.microsoft.com/office/powerpoint/2010/main" val="186926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a:t>Click to edit Master title style</a:t>
            </a:r>
          </a:p>
        </p:txBody>
      </p:sp>
      <p:sp>
        <p:nvSpPr>
          <p:cNvPr id="3" name="Content Placeholder 2"/>
          <p:cNvSpPr>
            <a:spLocks noGrp="1"/>
          </p:cNvSpPr>
          <p:nvPr>
            <p:ph idx="1"/>
          </p:nvPr>
        </p:nvSpPr>
        <p:spPr bwMode="gray"/>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340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Large Conten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62863"/>
            <a:ext cx="8229600" cy="4361991"/>
          </a:xfrm>
        </p:spPr>
        <p:txBody>
          <a:bodyPr/>
          <a:lstStyle>
            <a:lvl1pPr>
              <a:defRPr sz="3600"/>
            </a:lvl1pPr>
          </a:lstStyle>
          <a:p>
            <a:pPr lvl="0"/>
            <a:r>
              <a:rPr lang="en-US"/>
              <a:t>Click to edit Master text styles</a:t>
            </a:r>
          </a:p>
        </p:txBody>
      </p:sp>
    </p:spTree>
    <p:extLst>
      <p:ext uri="{BB962C8B-B14F-4D97-AF65-F5344CB8AC3E}">
        <p14:creationId xmlns:p14="http://schemas.microsoft.com/office/powerpoint/2010/main" val="2561062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8" name="Rectangle 7"/>
          <p:cNvSpPr/>
          <p:nvPr userDrawn="1"/>
        </p:nvSpPr>
        <p:spPr bwMode="blackWhite">
          <a:xfrm>
            <a:off x="226066" y="228600"/>
            <a:ext cx="6400800" cy="64008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ctrTitle"/>
          </p:nvPr>
        </p:nvSpPr>
        <p:spPr bwMode="invGray">
          <a:xfrm>
            <a:off x="576072" y="2797254"/>
            <a:ext cx="5760399" cy="1470025"/>
          </a:xfrm>
        </p:spPr>
        <p:txBody>
          <a:bodyPr lIns="0" rIns="0" anchor="t">
            <a:normAutofit/>
          </a:bodyPr>
          <a:lstStyle>
            <a:lvl1pPr>
              <a:defRPr sz="3600" b="0">
                <a:solidFill>
                  <a:schemeClr val="bg1"/>
                </a:solidFill>
              </a:defRPr>
            </a:lvl1pPr>
          </a:lstStyle>
          <a:p>
            <a:r>
              <a:rPr lang="en-US"/>
              <a:t>Click to edit Master title style</a:t>
            </a:r>
          </a:p>
        </p:txBody>
      </p:sp>
      <p:sp>
        <p:nvSpPr>
          <p:cNvPr id="10" name="Subtitle 2"/>
          <p:cNvSpPr>
            <a:spLocks noGrp="1"/>
          </p:cNvSpPr>
          <p:nvPr>
            <p:ph type="subTitle" idx="1"/>
          </p:nvPr>
        </p:nvSpPr>
        <p:spPr bwMode="invGray">
          <a:xfrm>
            <a:off x="587022" y="2549674"/>
            <a:ext cx="5749449" cy="322855"/>
          </a:xfrm>
        </p:spPr>
        <p:txBody>
          <a:bodyPr vert="horz" lIns="0" tIns="45720" rIns="0" bIns="45720" rtlCol="0" anchor="t">
            <a:normAutofit/>
          </a:bodyPr>
          <a:lstStyle>
            <a:lvl1pPr marL="0" indent="0">
              <a:buNone/>
              <a:defRPr lang="en-US" sz="1400" b="0" dirty="0">
                <a:solidFill>
                  <a:schemeClr val="bg1"/>
                </a:solidFill>
                <a:latin typeface="+mj-lt"/>
                <a:ea typeface="+mj-ea"/>
                <a:cs typeface="+mj-cs"/>
              </a:defRPr>
            </a:lvl1pPr>
          </a:lstStyle>
          <a:p>
            <a:pPr lvl="0">
              <a:spcBef>
                <a:spcPct val="0"/>
              </a:spcBef>
            </a:pPr>
            <a:r>
              <a:rPr lang="en-US"/>
              <a:t>Click to edit Master subtitle style</a:t>
            </a:r>
          </a:p>
        </p:txBody>
      </p:sp>
      <p:pic>
        <p:nvPicPr>
          <p:cNvPr id="6" name="Picture 5" descr="ALLE_CMYK_V_Tagline.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419132" y="441252"/>
            <a:ext cx="1421283" cy="1222965"/>
          </a:xfrm>
          <a:prstGeom prst="rect">
            <a:avLst/>
          </a:prstGeom>
        </p:spPr>
      </p:pic>
    </p:spTree>
    <p:extLst>
      <p:ext uri="{BB962C8B-B14F-4D97-AF65-F5344CB8AC3E}">
        <p14:creationId xmlns:p14="http://schemas.microsoft.com/office/powerpoint/2010/main" val="51801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a:t>Click to edit Master title style</a:t>
            </a:r>
          </a:p>
        </p:txBody>
      </p:sp>
      <p:sp>
        <p:nvSpPr>
          <p:cNvPr id="3" name="Content Placeholder 2"/>
          <p:cNvSpPr>
            <a:spLocks noGrp="1"/>
          </p:cNvSpPr>
          <p:nvPr>
            <p:ph sz="half" idx="1"/>
          </p:nvPr>
        </p:nvSpPr>
        <p:spPr bwMode="gray">
          <a:xfrm>
            <a:off x="457200" y="1600200"/>
            <a:ext cx="4038600" cy="4525963"/>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bwMode="gray">
          <a:xfrm>
            <a:off x="4648200" y="1600200"/>
            <a:ext cx="4038600" cy="4525963"/>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5314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2 Charts">
    <p:spTree>
      <p:nvGrpSpPr>
        <p:cNvPr id="1" name=""/>
        <p:cNvGrpSpPr/>
        <p:nvPr/>
      </p:nvGrpSpPr>
      <p:grpSpPr>
        <a:xfrm>
          <a:off x="0" y="0"/>
          <a:ext cx="0" cy="0"/>
          <a:chOff x="0" y="0"/>
          <a:chExt cx="0" cy="0"/>
        </a:xfrm>
      </p:grpSpPr>
      <p:sp>
        <p:nvSpPr>
          <p:cNvPr id="8" name="Rectangle 7"/>
          <p:cNvSpPr/>
          <p:nvPr userDrawn="1"/>
        </p:nvSpPr>
        <p:spPr bwMode="white">
          <a:xfrm>
            <a:off x="3264645" y="452157"/>
            <a:ext cx="5432211" cy="545016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Chart Placeholder 5"/>
          <p:cNvSpPr>
            <a:spLocks noGrp="1"/>
          </p:cNvSpPr>
          <p:nvPr>
            <p:ph type="chart" sz="quarter" idx="10"/>
          </p:nvPr>
        </p:nvSpPr>
        <p:spPr bwMode="invGray">
          <a:xfrm>
            <a:off x="3264646" y="452157"/>
            <a:ext cx="2712781" cy="5450167"/>
          </a:xfrm>
          <a:noFill/>
        </p:spPr>
        <p:txBody>
          <a:bodyPr/>
          <a:lstStyle/>
          <a:p>
            <a:r>
              <a:rPr lang="en-US"/>
              <a:t>Click icon to add chart</a:t>
            </a:r>
          </a:p>
        </p:txBody>
      </p:sp>
      <p:sp>
        <p:nvSpPr>
          <p:cNvPr id="2" name="Title 1"/>
          <p:cNvSpPr>
            <a:spLocks noGrp="1"/>
          </p:cNvSpPr>
          <p:nvPr>
            <p:ph type="title"/>
          </p:nvPr>
        </p:nvSpPr>
        <p:spPr bwMode="gray">
          <a:xfrm>
            <a:off x="457200" y="301234"/>
            <a:ext cx="2647870" cy="1143000"/>
          </a:xfrm>
        </p:spPr>
        <p:txBody>
          <a:bodyPr/>
          <a:lstStyle>
            <a:lvl1pPr>
              <a:defRPr sz="2400"/>
            </a:lvl1pPr>
          </a:lstStyle>
          <a:p>
            <a:r>
              <a:rPr lang="en-US"/>
              <a:t>Click to edit Master title style</a:t>
            </a:r>
          </a:p>
        </p:txBody>
      </p:sp>
      <p:sp>
        <p:nvSpPr>
          <p:cNvPr id="3" name="Content Placeholder 2"/>
          <p:cNvSpPr>
            <a:spLocks noGrp="1"/>
          </p:cNvSpPr>
          <p:nvPr>
            <p:ph sz="half" idx="1"/>
          </p:nvPr>
        </p:nvSpPr>
        <p:spPr bwMode="gray">
          <a:xfrm>
            <a:off x="457200" y="1695591"/>
            <a:ext cx="2647870" cy="4206734"/>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hart Placeholder 5"/>
          <p:cNvSpPr>
            <a:spLocks noGrp="1"/>
          </p:cNvSpPr>
          <p:nvPr>
            <p:ph type="chart" sz="quarter" idx="11"/>
          </p:nvPr>
        </p:nvSpPr>
        <p:spPr bwMode="invGray">
          <a:xfrm>
            <a:off x="5990725" y="452157"/>
            <a:ext cx="2712781" cy="5450167"/>
          </a:xfrm>
          <a:noFill/>
        </p:spPr>
        <p:txBody>
          <a:bodyPr/>
          <a:lstStyle/>
          <a:p>
            <a:r>
              <a:rPr lang="en-US"/>
              <a:t>Click icon to add chart</a:t>
            </a:r>
          </a:p>
        </p:txBody>
      </p:sp>
    </p:spTree>
    <p:extLst>
      <p:ext uri="{BB962C8B-B14F-4D97-AF65-F5344CB8AC3E}">
        <p14:creationId xmlns:p14="http://schemas.microsoft.com/office/powerpoint/2010/main" val="364300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57200" y="301234"/>
            <a:ext cx="2647870" cy="1143000"/>
          </a:xfrm>
        </p:spPr>
        <p:txBody>
          <a:bodyPr/>
          <a:lstStyle>
            <a:lvl1pPr>
              <a:defRPr sz="2400"/>
            </a:lvl1pPr>
          </a:lstStyle>
          <a:p>
            <a:r>
              <a:rPr lang="en-US"/>
              <a:t>Click to edit Master title style</a:t>
            </a:r>
          </a:p>
        </p:txBody>
      </p:sp>
      <p:sp>
        <p:nvSpPr>
          <p:cNvPr id="3" name="Content Placeholder 2"/>
          <p:cNvSpPr>
            <a:spLocks noGrp="1"/>
          </p:cNvSpPr>
          <p:nvPr>
            <p:ph sz="half" idx="1"/>
          </p:nvPr>
        </p:nvSpPr>
        <p:spPr bwMode="gray">
          <a:xfrm>
            <a:off x="457200" y="1695591"/>
            <a:ext cx="2647870" cy="4202405"/>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4"/>
          <p:cNvSpPr>
            <a:spLocks noGrp="1"/>
          </p:cNvSpPr>
          <p:nvPr>
            <p:ph type="pic" sz="quarter" idx="10"/>
          </p:nvPr>
        </p:nvSpPr>
        <p:spPr bwMode="gray">
          <a:xfrm>
            <a:off x="3264644" y="452156"/>
            <a:ext cx="5425563" cy="5445840"/>
          </a:xfrm>
          <a:noFill/>
        </p:spPr>
        <p:txBody>
          <a:bodyPr/>
          <a:lstStyle/>
          <a:p>
            <a:r>
              <a:rPr lang="en-US"/>
              <a:t>Click icon to add picture</a:t>
            </a:r>
          </a:p>
        </p:txBody>
      </p:sp>
    </p:spTree>
    <p:extLst>
      <p:ext uri="{BB962C8B-B14F-4D97-AF65-F5344CB8AC3E}">
        <p14:creationId xmlns:p14="http://schemas.microsoft.com/office/powerpoint/2010/main" val="1771382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defRPr/>
            </a:lvl1pPr>
          </a:lstStyle>
          <a:p>
            <a:r>
              <a:rPr lang="en-US"/>
              <a:t>Click to edit Master title style</a:t>
            </a:r>
          </a:p>
        </p:txBody>
      </p:sp>
      <p:sp>
        <p:nvSpPr>
          <p:cNvPr id="3" name="Text Placeholder 2"/>
          <p:cNvSpPr>
            <a:spLocks noGrp="1"/>
          </p:cNvSpPr>
          <p:nvPr>
            <p:ph type="body" idx="1"/>
          </p:nvPr>
        </p:nvSpPr>
        <p:spPr bwMode="gray">
          <a:xfrm>
            <a:off x="457200" y="1535113"/>
            <a:ext cx="4040188" cy="639762"/>
          </a:xfrm>
        </p:spPr>
        <p:txBody>
          <a:bodyPr anchor="b"/>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bwMode="gray">
          <a:xfrm>
            <a:off x="457200" y="2174875"/>
            <a:ext cx="4040188" cy="3951288"/>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bwMode="gray">
          <a:xfrm>
            <a:off x="4645025" y="1535113"/>
            <a:ext cx="4041775" cy="639762"/>
          </a:xfrm>
        </p:spPr>
        <p:txBody>
          <a:bodyPr anchor="b"/>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bwMode="gray">
          <a:xfrm>
            <a:off x="4645025" y="2174875"/>
            <a:ext cx="4041775" cy="3951288"/>
          </a:xfr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912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57200" y="301234"/>
            <a:ext cx="8229600" cy="1143000"/>
          </a:xfrm>
          <a:prstGeom prst="rect">
            <a:avLst/>
          </a:prstGeom>
        </p:spPr>
        <p:txBody>
          <a:bodyPr vert="horz" lIns="0" tIns="45720" rIns="91440" bIns="45720" rtlCol="0" anchor="t">
            <a:noAutofit/>
          </a:bodyPr>
          <a:lstStyle/>
          <a:p>
            <a:r>
              <a:rPr lang="en-US"/>
              <a:t>Click to edit Master title style</a:t>
            </a:r>
          </a:p>
        </p:txBody>
      </p:sp>
      <p:sp>
        <p:nvSpPr>
          <p:cNvPr id="3" name="Text Placeholder 2"/>
          <p:cNvSpPr>
            <a:spLocks noGrp="1"/>
          </p:cNvSpPr>
          <p:nvPr>
            <p:ph type="body" idx="1"/>
          </p:nvPr>
        </p:nvSpPr>
        <p:spPr bwMode="gray">
          <a:xfrm>
            <a:off x="457200" y="1673340"/>
            <a:ext cx="8229600" cy="4151514"/>
          </a:xfrm>
          <a:prstGeom prst="rect">
            <a:avLst/>
          </a:prstGeom>
        </p:spPr>
        <p:txBody>
          <a:bodyPr vert="horz" lIns="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7"/>
          <p:cNvSpPr txBox="1">
            <a:spLocks/>
          </p:cNvSpPr>
          <p:nvPr/>
        </p:nvSpPr>
        <p:spPr>
          <a:xfrm>
            <a:off x="450849" y="6314630"/>
            <a:ext cx="6118335" cy="372366"/>
          </a:xfrm>
          <a:prstGeom prst="rect">
            <a:avLst/>
          </a:prstGeom>
        </p:spPr>
        <p:txBody>
          <a:bodyPr vert="horz" lIns="0" tIns="45720" rIns="91440" bIns="45720" rtlCol="0" anchor="t"/>
          <a:lstStyle>
            <a:lvl1pPr marL="0" indent="0" algn="l" defTabSz="457200" rtl="0" eaLnBrk="1" latinLnBrk="0" hangingPunct="1">
              <a:spcBef>
                <a:spcPct val="20000"/>
              </a:spcBef>
              <a:buClr>
                <a:schemeClr val="bg2"/>
              </a:buClr>
              <a:buFont typeface="Wingdings" charset="2"/>
              <a:buNone/>
              <a:defRPr lang="en-US" sz="1200" kern="1200" dirty="0">
                <a:solidFill>
                  <a:srgbClr val="000000"/>
                </a:solidFill>
                <a:latin typeface="+mn-lt"/>
                <a:ea typeface="+mn-ea"/>
                <a:cs typeface="+mn-cs"/>
              </a:defRPr>
            </a:lvl1pPr>
            <a:lvl2pPr marL="173038" indent="-173038" algn="l" defTabSz="457200" rtl="0" eaLnBrk="1" latinLnBrk="0" hangingPunct="1">
              <a:spcBef>
                <a:spcPct val="20000"/>
              </a:spcBef>
              <a:buClr>
                <a:schemeClr val="bg2"/>
              </a:buClr>
              <a:buSzPct val="110000"/>
              <a:buFont typeface="Wingdings" charset="2"/>
              <a:buChar char="§"/>
              <a:defRPr sz="1600" kern="1200">
                <a:solidFill>
                  <a:schemeClr val="tx1"/>
                </a:solidFill>
                <a:latin typeface="+mn-lt"/>
                <a:ea typeface="+mn-ea"/>
                <a:cs typeface="+mn-cs"/>
              </a:defRPr>
            </a:lvl2pPr>
            <a:lvl3pPr marL="346075" indent="-173038"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3pPr>
            <a:lvl4pPr marL="512763" indent="-166688" algn="l" defTabSz="457200" rtl="0" eaLnBrk="1" latinLnBrk="0" hangingPunct="1">
              <a:spcBef>
                <a:spcPct val="20000"/>
              </a:spcBef>
              <a:buClr>
                <a:schemeClr val="bg2"/>
              </a:buClr>
              <a:buFont typeface="Wingdings" charset="2"/>
              <a:buChar char="§"/>
              <a:defRPr sz="1600" kern="1200">
                <a:solidFill>
                  <a:schemeClr val="tx1"/>
                </a:solidFill>
                <a:latin typeface="+mn-lt"/>
                <a:ea typeface="+mn-ea"/>
                <a:cs typeface="+mn-cs"/>
              </a:defRPr>
            </a:lvl4pPr>
            <a:lvl5pPr marL="684213" indent="-171450"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fld id="{A18D7474-F959-4F4F-B552-144BC6A81CE6}" type="slidenum">
              <a:rPr lang="en-US" smtClean="0"/>
              <a:pPr/>
              <a:t>‹#›</a:t>
            </a:fld>
            <a:r>
              <a:rPr lang="en-US"/>
              <a:t> | Supplier Asset Tooling</a:t>
            </a:r>
          </a:p>
        </p:txBody>
      </p:sp>
      <p:pic>
        <p:nvPicPr>
          <p:cNvPr id="7" name="Picture 6" descr="Allegion_tm_v_c_large.jpg"/>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bwMode="gray">
          <a:xfrm>
            <a:off x="7938874" y="6001016"/>
            <a:ext cx="798607" cy="527474"/>
          </a:xfrm>
          <a:prstGeom prst="rect">
            <a:avLst/>
          </a:prstGeom>
        </p:spPr>
      </p:pic>
    </p:spTree>
    <p:extLst>
      <p:ext uri="{BB962C8B-B14F-4D97-AF65-F5344CB8AC3E}">
        <p14:creationId xmlns:p14="http://schemas.microsoft.com/office/powerpoint/2010/main" val="12377587"/>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7" r:id="rId4"/>
    <p:sldLayoutId id="2147483651" r:id="rId5"/>
    <p:sldLayoutId id="2147483652" r:id="rId6"/>
    <p:sldLayoutId id="2147483658" r:id="rId7"/>
    <p:sldLayoutId id="2147483659" r:id="rId8"/>
    <p:sldLayoutId id="2147483653" r:id="rId9"/>
    <p:sldLayoutId id="2147483654" r:id="rId10"/>
    <p:sldLayoutId id="2147483655" r:id="rId11"/>
  </p:sldLayoutIdLst>
  <p:txStyles>
    <p:titleStyle>
      <a:lvl1pPr algn="l" defTabSz="457200" rtl="0" eaLnBrk="1" latinLnBrk="0" hangingPunct="1">
        <a:spcBef>
          <a:spcPct val="0"/>
        </a:spcBef>
        <a:buNone/>
        <a:defRPr sz="2800" b="0" kern="1200">
          <a:solidFill>
            <a:schemeClr val="bg2"/>
          </a:solidFill>
          <a:latin typeface="+mj-lt"/>
          <a:ea typeface="+mj-ea"/>
          <a:cs typeface="+mj-cs"/>
        </a:defRPr>
      </a:lvl1pPr>
    </p:titleStyle>
    <p:bodyStyle>
      <a:lvl1pPr marL="0" indent="0" algn="l" defTabSz="457200" rtl="0" eaLnBrk="1" latinLnBrk="0" hangingPunct="1">
        <a:spcBef>
          <a:spcPct val="20000"/>
        </a:spcBef>
        <a:buClr>
          <a:schemeClr val="bg2"/>
        </a:buClr>
        <a:buFont typeface="Wingdings" charset="2"/>
        <a:buNone/>
        <a:defRPr sz="1600" kern="1200">
          <a:solidFill>
            <a:schemeClr val="tx1"/>
          </a:solidFill>
          <a:latin typeface="+mn-lt"/>
          <a:ea typeface="+mn-ea"/>
          <a:cs typeface="+mn-cs"/>
        </a:defRPr>
      </a:lvl1pPr>
      <a:lvl2pPr marL="173038" indent="-173038" algn="l" defTabSz="457200" rtl="0" eaLnBrk="1" latinLnBrk="0" hangingPunct="1">
        <a:spcBef>
          <a:spcPct val="20000"/>
        </a:spcBef>
        <a:buClr>
          <a:schemeClr val="bg2"/>
        </a:buClr>
        <a:buSzPct val="110000"/>
        <a:buFont typeface="Wingdings" charset="2"/>
        <a:buChar char="§"/>
        <a:defRPr sz="1600" kern="1200">
          <a:solidFill>
            <a:schemeClr val="tx1"/>
          </a:solidFill>
          <a:latin typeface="+mn-lt"/>
          <a:ea typeface="+mn-ea"/>
          <a:cs typeface="+mn-cs"/>
        </a:defRPr>
      </a:lvl2pPr>
      <a:lvl3pPr marL="346075" indent="-173038"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3pPr>
      <a:lvl4pPr marL="512763" indent="-166688" algn="l" defTabSz="457200" rtl="0" eaLnBrk="1" latinLnBrk="0" hangingPunct="1">
        <a:spcBef>
          <a:spcPct val="20000"/>
        </a:spcBef>
        <a:buClr>
          <a:schemeClr val="bg2"/>
        </a:buClr>
        <a:buFont typeface="Wingdings" charset="2"/>
        <a:buChar char="§"/>
        <a:defRPr sz="1600" kern="1200">
          <a:solidFill>
            <a:schemeClr val="tx1"/>
          </a:solidFill>
          <a:latin typeface="+mn-lt"/>
          <a:ea typeface="+mn-ea"/>
          <a:cs typeface="+mn-cs"/>
        </a:defRPr>
      </a:lvl4pPr>
      <a:lvl5pPr marL="684213" indent="-171450"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tooling.allegion.com/supplierportal/Pages/SupplierLogin.aspx"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072" y="2345501"/>
            <a:ext cx="5760399" cy="1470025"/>
          </a:xfrm>
        </p:spPr>
        <p:txBody>
          <a:bodyPr>
            <a:normAutofit/>
          </a:bodyPr>
          <a:lstStyle/>
          <a:p>
            <a:r>
              <a:rPr lang="en-US"/>
              <a:t>Supplier Asset Management</a:t>
            </a:r>
            <a:br>
              <a:rPr lang="en-US"/>
            </a:br>
            <a:r>
              <a:rPr lang="en-US"/>
              <a:t>Training Module</a:t>
            </a:r>
          </a:p>
        </p:txBody>
      </p:sp>
      <p:sp>
        <p:nvSpPr>
          <p:cNvPr id="5" name="Text Placeholder 7"/>
          <p:cNvSpPr txBox="1">
            <a:spLocks/>
          </p:cNvSpPr>
          <p:nvPr/>
        </p:nvSpPr>
        <p:spPr>
          <a:xfrm>
            <a:off x="578461" y="4637581"/>
            <a:ext cx="5758009" cy="522335"/>
          </a:xfrm>
          <a:prstGeom prst="rect">
            <a:avLst/>
          </a:prstGeom>
        </p:spPr>
        <p:txBody>
          <a:bodyPr/>
          <a:lstStyle>
            <a:lvl1pPr marL="0" indent="0" algn="l" defTabSz="457200" rtl="0" eaLnBrk="1" latinLnBrk="0" hangingPunct="1">
              <a:spcBef>
                <a:spcPct val="20000"/>
              </a:spcBef>
              <a:buClr>
                <a:schemeClr val="bg2"/>
              </a:buClr>
              <a:buFont typeface="Wingdings" charset="2"/>
              <a:buNone/>
              <a:defRPr sz="1600" kern="1200">
                <a:solidFill>
                  <a:schemeClr val="tx1"/>
                </a:solidFill>
                <a:latin typeface="+mn-lt"/>
                <a:ea typeface="+mn-ea"/>
                <a:cs typeface="+mn-cs"/>
              </a:defRPr>
            </a:lvl1pPr>
            <a:lvl2pPr marL="173038" indent="-173038" algn="l" defTabSz="457200" rtl="0" eaLnBrk="1" latinLnBrk="0" hangingPunct="1">
              <a:spcBef>
                <a:spcPct val="20000"/>
              </a:spcBef>
              <a:buClr>
                <a:schemeClr val="bg2"/>
              </a:buClr>
              <a:buSzPct val="110000"/>
              <a:buFont typeface="Wingdings" charset="2"/>
              <a:buChar char="§"/>
              <a:defRPr sz="1600" kern="1200">
                <a:solidFill>
                  <a:schemeClr val="tx1"/>
                </a:solidFill>
                <a:latin typeface="+mn-lt"/>
                <a:ea typeface="+mn-ea"/>
                <a:cs typeface="+mn-cs"/>
              </a:defRPr>
            </a:lvl2pPr>
            <a:lvl3pPr marL="346075" indent="-173038"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3pPr>
            <a:lvl4pPr marL="512763" indent="-166688" algn="l" defTabSz="457200" rtl="0" eaLnBrk="1" latinLnBrk="0" hangingPunct="1">
              <a:spcBef>
                <a:spcPct val="20000"/>
              </a:spcBef>
              <a:buClr>
                <a:schemeClr val="bg2"/>
              </a:buClr>
              <a:buFont typeface="Wingdings" charset="2"/>
              <a:buChar char="§"/>
              <a:defRPr sz="1600" kern="1200">
                <a:solidFill>
                  <a:schemeClr val="tx1"/>
                </a:solidFill>
                <a:latin typeface="+mn-lt"/>
                <a:ea typeface="+mn-ea"/>
                <a:cs typeface="+mn-cs"/>
              </a:defRPr>
            </a:lvl4pPr>
            <a:lvl5pPr marL="684213" indent="-171450"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chemeClr val="bg1"/>
                </a:solidFill>
              </a:rPr>
              <a:t>December 7, 2021</a:t>
            </a:r>
          </a:p>
        </p:txBody>
      </p:sp>
      <p:sp>
        <p:nvSpPr>
          <p:cNvPr id="6" name="TextBox 5"/>
          <p:cNvSpPr txBox="1"/>
          <p:nvPr/>
        </p:nvSpPr>
        <p:spPr>
          <a:xfrm>
            <a:off x="576070" y="5770013"/>
            <a:ext cx="5760401" cy="276999"/>
          </a:xfrm>
          <a:prstGeom prst="rect">
            <a:avLst/>
          </a:prstGeom>
          <a:noFill/>
        </p:spPr>
        <p:txBody>
          <a:bodyPr wrap="square" rtlCol="0">
            <a:spAutoFit/>
          </a:bodyPr>
          <a:lstStyle/>
          <a:p>
            <a:r>
              <a:rPr lang="en-US" sz="1200">
                <a:solidFill>
                  <a:schemeClr val="bg1"/>
                </a:solidFill>
              </a:rPr>
              <a:t>© 2014 Allegion plc. All rights reserved.</a:t>
            </a:r>
          </a:p>
        </p:txBody>
      </p:sp>
    </p:spTree>
    <p:extLst>
      <p:ext uri="{BB962C8B-B14F-4D97-AF65-F5344CB8AC3E}">
        <p14:creationId xmlns:p14="http://schemas.microsoft.com/office/powerpoint/2010/main" val="1287912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0524" y="857366"/>
            <a:ext cx="8082951" cy="5462370"/>
          </a:xfrm>
        </p:spPr>
        <p:txBody>
          <a:bodyPr/>
          <a:lstStyle/>
          <a:p>
            <a:r>
              <a:rPr lang="en-US" sz="1800"/>
              <a:t>Once you have updated the fields, click “Send” to process the update.  A confirmation dialog box will appear.  Click “OK” to save the information.</a:t>
            </a:r>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p:txBody>
      </p:sp>
      <p:sp>
        <p:nvSpPr>
          <p:cNvPr id="2" name="Title 1"/>
          <p:cNvSpPr>
            <a:spLocks noGrp="1"/>
          </p:cNvSpPr>
          <p:nvPr>
            <p:ph type="title"/>
          </p:nvPr>
        </p:nvSpPr>
        <p:spPr>
          <a:xfrm>
            <a:off x="457200" y="301234"/>
            <a:ext cx="8229600" cy="819834"/>
          </a:xfrm>
        </p:spPr>
        <p:txBody>
          <a:bodyPr/>
          <a:lstStyle/>
          <a:p>
            <a:r>
              <a:rPr lang="en-US"/>
              <a:t>Supplier Tooling – Individual Update</a:t>
            </a:r>
          </a:p>
        </p:txBody>
      </p:sp>
      <p:grpSp>
        <p:nvGrpSpPr>
          <p:cNvPr id="15" name="Group 14"/>
          <p:cNvGrpSpPr/>
          <p:nvPr/>
        </p:nvGrpSpPr>
        <p:grpSpPr>
          <a:xfrm>
            <a:off x="602242" y="1802591"/>
            <a:ext cx="3132996" cy="4190106"/>
            <a:chOff x="602242" y="1897481"/>
            <a:chExt cx="3132996" cy="4190106"/>
          </a:xfrm>
        </p:grpSpPr>
        <p:pic>
          <p:nvPicPr>
            <p:cNvPr id="7" name="Picture 6"/>
            <p:cNvPicPr>
              <a:picLocks noChangeAspect="1"/>
            </p:cNvPicPr>
            <p:nvPr/>
          </p:nvPicPr>
          <p:blipFill rotWithShape="1">
            <a:blip r:embed="rId2"/>
            <a:srcRect r="57486"/>
            <a:stretch/>
          </p:blipFill>
          <p:spPr>
            <a:xfrm>
              <a:off x="602242" y="1897481"/>
              <a:ext cx="3132996" cy="4190106"/>
            </a:xfrm>
            <a:prstGeom prst="rect">
              <a:avLst/>
            </a:prstGeom>
          </p:spPr>
        </p:pic>
        <p:cxnSp>
          <p:nvCxnSpPr>
            <p:cNvPr id="9" name="Straight Arrow Connector 8"/>
            <p:cNvCxnSpPr/>
            <p:nvPr/>
          </p:nvCxnSpPr>
          <p:spPr>
            <a:xfrm flipH="1">
              <a:off x="1414139" y="5607170"/>
              <a:ext cx="613068" cy="233426"/>
            </a:xfrm>
            <a:prstGeom prst="straightConnector1">
              <a:avLst/>
            </a:prstGeom>
            <a:ln>
              <a:solidFill>
                <a:schemeClr val="bg2">
                  <a:lumMod val="75000"/>
                </a:schemeClr>
              </a:solidFill>
              <a:headEnd w="lg" len="med"/>
              <a:tailEnd type="triangle" w="lg" len="med"/>
            </a:ln>
          </p:spPr>
          <p:style>
            <a:lnRef idx="2">
              <a:schemeClr val="accent1"/>
            </a:lnRef>
            <a:fillRef idx="0">
              <a:schemeClr val="accent1"/>
            </a:fillRef>
            <a:effectRef idx="1">
              <a:schemeClr val="accent1"/>
            </a:effectRef>
            <a:fontRef idx="minor">
              <a:schemeClr val="tx1"/>
            </a:fontRef>
          </p:style>
        </p:cxnSp>
      </p:grpSp>
      <p:grpSp>
        <p:nvGrpSpPr>
          <p:cNvPr id="14" name="Group 13"/>
          <p:cNvGrpSpPr/>
          <p:nvPr/>
        </p:nvGrpSpPr>
        <p:grpSpPr>
          <a:xfrm>
            <a:off x="5025648" y="1918119"/>
            <a:ext cx="3028950" cy="1581150"/>
            <a:chOff x="5129165" y="2139252"/>
            <a:chExt cx="3028950" cy="1581150"/>
          </a:xfrm>
        </p:grpSpPr>
        <p:pic>
          <p:nvPicPr>
            <p:cNvPr id="6" name="Picture 5"/>
            <p:cNvPicPr>
              <a:picLocks noChangeAspect="1"/>
            </p:cNvPicPr>
            <p:nvPr/>
          </p:nvPicPr>
          <p:blipFill>
            <a:blip r:embed="rId3"/>
            <a:stretch>
              <a:fillRect/>
            </a:stretch>
          </p:blipFill>
          <p:spPr>
            <a:xfrm>
              <a:off x="5129165" y="2139252"/>
              <a:ext cx="3028950" cy="1581150"/>
            </a:xfrm>
            <a:prstGeom prst="rect">
              <a:avLst/>
            </a:prstGeom>
          </p:spPr>
        </p:pic>
        <p:cxnSp>
          <p:nvCxnSpPr>
            <p:cNvPr id="12" name="Straight Arrow Connector 11"/>
            <p:cNvCxnSpPr/>
            <p:nvPr/>
          </p:nvCxnSpPr>
          <p:spPr>
            <a:xfrm>
              <a:off x="5209559" y="2708694"/>
              <a:ext cx="645493" cy="160418"/>
            </a:xfrm>
            <a:prstGeom prst="straightConnector1">
              <a:avLst/>
            </a:prstGeom>
            <a:ln>
              <a:solidFill>
                <a:schemeClr val="bg2">
                  <a:lumMod val="75000"/>
                </a:schemeClr>
              </a:solidFill>
              <a:headEnd w="lg" len="med"/>
              <a:tailEnd type="triangle" w="lg"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89408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234"/>
            <a:ext cx="8229600" cy="819834"/>
          </a:xfrm>
        </p:spPr>
        <p:txBody>
          <a:bodyPr/>
          <a:lstStyle/>
          <a:p>
            <a:r>
              <a:rPr lang="en-US"/>
              <a:t>Supplier Tooling – Batch Update</a:t>
            </a:r>
          </a:p>
        </p:txBody>
      </p:sp>
      <p:sp>
        <p:nvSpPr>
          <p:cNvPr id="4" name="Content Placeholder 2"/>
          <p:cNvSpPr>
            <a:spLocks noGrp="1"/>
          </p:cNvSpPr>
          <p:nvPr>
            <p:ph idx="1"/>
          </p:nvPr>
        </p:nvSpPr>
        <p:spPr>
          <a:xfrm>
            <a:off x="457199" y="939845"/>
            <a:ext cx="8384875" cy="5462370"/>
          </a:xfrm>
        </p:spPr>
        <p:txBody>
          <a:bodyPr/>
          <a:lstStyle/>
          <a:p>
            <a:r>
              <a:rPr lang="en-US" sz="1800"/>
              <a:t>To update asset condition by batch, select “Get Excel File” from the box below.  A dialog box will appear as seen below.  Select “Open with Excel” and click “OK”.</a:t>
            </a:r>
          </a:p>
        </p:txBody>
      </p:sp>
      <p:pic>
        <p:nvPicPr>
          <p:cNvPr id="5" name="Picture 4"/>
          <p:cNvPicPr>
            <a:picLocks noChangeAspect="1"/>
          </p:cNvPicPr>
          <p:nvPr/>
        </p:nvPicPr>
        <p:blipFill>
          <a:blip r:embed="rId2"/>
          <a:stretch>
            <a:fillRect/>
          </a:stretch>
        </p:blipFill>
        <p:spPr>
          <a:xfrm>
            <a:off x="802257" y="1616772"/>
            <a:ext cx="7781026" cy="4785443"/>
          </a:xfrm>
          <a:prstGeom prst="rect">
            <a:avLst/>
          </a:prstGeom>
        </p:spPr>
      </p:pic>
      <p:cxnSp>
        <p:nvCxnSpPr>
          <p:cNvPr id="7" name="Straight Arrow Connector 6"/>
          <p:cNvCxnSpPr/>
          <p:nvPr/>
        </p:nvCxnSpPr>
        <p:spPr>
          <a:xfrm flipH="1">
            <a:off x="7366365" y="4753155"/>
            <a:ext cx="466420" cy="362823"/>
          </a:xfrm>
          <a:prstGeom prst="straightConnector1">
            <a:avLst/>
          </a:prstGeom>
          <a:ln>
            <a:solidFill>
              <a:schemeClr val="bg2">
                <a:lumMod val="75000"/>
              </a:schemeClr>
            </a:solidFill>
            <a:headEnd w="lg" len="med"/>
            <a:tailEnd type="triangle" w="lg"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303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234"/>
            <a:ext cx="8229600" cy="819834"/>
          </a:xfrm>
        </p:spPr>
        <p:txBody>
          <a:bodyPr/>
          <a:lstStyle/>
          <a:p>
            <a:r>
              <a:rPr lang="en-US"/>
              <a:t>Supplier Tooling – Batch Update</a:t>
            </a:r>
          </a:p>
        </p:txBody>
      </p:sp>
      <p:sp>
        <p:nvSpPr>
          <p:cNvPr id="7" name="TextBox 6"/>
          <p:cNvSpPr txBox="1"/>
          <p:nvPr/>
        </p:nvSpPr>
        <p:spPr>
          <a:xfrm>
            <a:off x="386179" y="873070"/>
            <a:ext cx="8229600" cy="3631763"/>
          </a:xfrm>
          <a:prstGeom prst="rect">
            <a:avLst/>
          </a:prstGeom>
          <a:noFill/>
        </p:spPr>
        <p:txBody>
          <a:bodyPr wrap="square" rtlCol="0">
            <a:spAutoFit/>
          </a:bodyPr>
          <a:lstStyle/>
          <a:p>
            <a:r>
              <a:rPr lang="en-US" dirty="0"/>
              <a:t>An excel file will then open displaying all Allegion Assets that the supplier has reported.  Updates should be entered in Column’s “F” through “I”.  For “Production (Shots)” enter only the number; do not enter a decimal or comma.</a:t>
            </a:r>
          </a:p>
          <a:p>
            <a:endParaRPr lang="en-US" sz="1400" b="1" i="1" dirty="0"/>
          </a:p>
          <a:p>
            <a:endParaRPr lang="en-US" sz="1400" b="1" i="1" dirty="0"/>
          </a:p>
          <a:p>
            <a:endParaRPr lang="en-US" sz="1400" b="1" i="1" dirty="0"/>
          </a:p>
          <a:p>
            <a:endParaRPr lang="en-US" sz="1400" b="1" i="1" dirty="0"/>
          </a:p>
          <a:p>
            <a:endParaRPr lang="en-US" sz="1400" b="1" i="1" dirty="0"/>
          </a:p>
          <a:p>
            <a:endParaRPr lang="en-US" sz="1400" b="1" i="1" dirty="0"/>
          </a:p>
          <a:p>
            <a:endParaRPr lang="en-US" sz="1400" b="1" i="1" dirty="0"/>
          </a:p>
          <a:p>
            <a:endParaRPr lang="en-US" sz="1400" b="1" i="1" dirty="0"/>
          </a:p>
          <a:p>
            <a:endParaRPr lang="en-US" sz="1400" b="1" i="1" dirty="0"/>
          </a:p>
          <a:p>
            <a:endParaRPr lang="en-US" sz="1400" b="1" i="1" dirty="0"/>
          </a:p>
          <a:p>
            <a:r>
              <a:rPr lang="en-US"/>
              <a:t>Once you have updated the information, Save the file in an easy to access location on your computer.</a:t>
            </a:r>
          </a:p>
        </p:txBody>
      </p:sp>
      <p:pic>
        <p:nvPicPr>
          <p:cNvPr id="10" name="Picture 9"/>
          <p:cNvPicPr>
            <a:picLocks noChangeAspect="1"/>
          </p:cNvPicPr>
          <p:nvPr/>
        </p:nvPicPr>
        <p:blipFill>
          <a:blip r:embed="rId2"/>
          <a:stretch>
            <a:fillRect/>
          </a:stretch>
        </p:blipFill>
        <p:spPr>
          <a:xfrm>
            <a:off x="119964" y="2275015"/>
            <a:ext cx="8904072" cy="1091003"/>
          </a:xfrm>
          <a:prstGeom prst="rect">
            <a:avLst/>
          </a:prstGeom>
        </p:spPr>
      </p:pic>
      <p:sp>
        <p:nvSpPr>
          <p:cNvPr id="3" name="Rectangle 2"/>
          <p:cNvSpPr/>
          <p:nvPr/>
        </p:nvSpPr>
        <p:spPr>
          <a:xfrm>
            <a:off x="5045527" y="2250523"/>
            <a:ext cx="4019329" cy="1091004"/>
          </a:xfrm>
          <a:prstGeom prst="rect">
            <a:avLst/>
          </a:prstGeom>
          <a:noFill/>
          <a:ln w="22225">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1692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234"/>
            <a:ext cx="8229600" cy="819834"/>
          </a:xfrm>
        </p:spPr>
        <p:txBody>
          <a:bodyPr/>
          <a:lstStyle/>
          <a:p>
            <a:r>
              <a:rPr lang="en-US"/>
              <a:t>Supplier Tooling – Batch Update</a:t>
            </a:r>
          </a:p>
        </p:txBody>
      </p:sp>
      <p:sp>
        <p:nvSpPr>
          <p:cNvPr id="7" name="TextBox 6"/>
          <p:cNvSpPr txBox="1"/>
          <p:nvPr/>
        </p:nvSpPr>
        <p:spPr>
          <a:xfrm>
            <a:off x="384507" y="866730"/>
            <a:ext cx="8229600" cy="3570208"/>
          </a:xfrm>
          <a:prstGeom prst="rect">
            <a:avLst/>
          </a:prstGeom>
          <a:noFill/>
        </p:spPr>
        <p:txBody>
          <a:bodyPr wrap="square" rtlCol="0">
            <a:spAutoFit/>
          </a:bodyPr>
          <a:lstStyle/>
          <a:p>
            <a:r>
              <a:rPr lang="en-US"/>
              <a:t>Once you have saved the updated file to your computer, return to the Supplier Portal webpage.  To upload the saved file, use the “Browse” tab to select the file from the saved location on your computer.  Once selected the file name will appear to the right of the “Browse” icon.</a:t>
            </a:r>
          </a:p>
          <a:p>
            <a:endParaRPr lang="en-US" sz="1400" b="1" i="1"/>
          </a:p>
          <a:p>
            <a:endParaRPr lang="en-US" sz="1400" b="1" i="1"/>
          </a:p>
          <a:p>
            <a:endParaRPr lang="en-US" sz="1400" b="1" i="1"/>
          </a:p>
          <a:p>
            <a:endParaRPr lang="en-US" sz="1400" b="1" i="1"/>
          </a:p>
          <a:p>
            <a:endParaRPr lang="en-US" sz="1400" b="1" i="1"/>
          </a:p>
          <a:p>
            <a:endParaRPr lang="en-US" sz="1400" b="1" i="1"/>
          </a:p>
          <a:p>
            <a:endParaRPr lang="en-US" sz="1400" b="1" i="1"/>
          </a:p>
          <a:p>
            <a:endParaRPr lang="en-US" sz="1400" b="1" i="1"/>
          </a:p>
          <a:p>
            <a:endParaRPr lang="en-US" sz="600" b="1" i="1"/>
          </a:p>
          <a:p>
            <a:r>
              <a:rPr lang="en-US"/>
              <a:t>To upload the information, click “Send Excel File”.  If the upload is successful Green text will appear as confirmation.</a:t>
            </a:r>
          </a:p>
        </p:txBody>
      </p:sp>
      <p:pic>
        <p:nvPicPr>
          <p:cNvPr id="8" name="Picture 7"/>
          <p:cNvPicPr>
            <a:picLocks noChangeAspect="1"/>
          </p:cNvPicPr>
          <p:nvPr/>
        </p:nvPicPr>
        <p:blipFill>
          <a:blip r:embed="rId2"/>
          <a:stretch>
            <a:fillRect/>
          </a:stretch>
        </p:blipFill>
        <p:spPr>
          <a:xfrm>
            <a:off x="541564" y="4352120"/>
            <a:ext cx="3981450" cy="1924050"/>
          </a:xfrm>
          <a:prstGeom prst="rect">
            <a:avLst/>
          </a:prstGeom>
        </p:spPr>
      </p:pic>
      <p:grpSp>
        <p:nvGrpSpPr>
          <p:cNvPr id="10" name="Group 9"/>
          <p:cNvGrpSpPr/>
          <p:nvPr/>
        </p:nvGrpSpPr>
        <p:grpSpPr>
          <a:xfrm>
            <a:off x="455251" y="2106723"/>
            <a:ext cx="4010025" cy="1676400"/>
            <a:chOff x="489282" y="1861793"/>
            <a:chExt cx="4010025" cy="1676400"/>
          </a:xfrm>
        </p:grpSpPr>
        <p:pic>
          <p:nvPicPr>
            <p:cNvPr id="6" name="Picture 5"/>
            <p:cNvPicPr>
              <a:picLocks noChangeAspect="1"/>
            </p:cNvPicPr>
            <p:nvPr/>
          </p:nvPicPr>
          <p:blipFill>
            <a:blip r:embed="rId3"/>
            <a:stretch>
              <a:fillRect/>
            </a:stretch>
          </p:blipFill>
          <p:spPr>
            <a:xfrm>
              <a:off x="489282" y="1861793"/>
              <a:ext cx="4010025" cy="1676400"/>
            </a:xfrm>
            <a:prstGeom prst="rect">
              <a:avLst/>
            </a:prstGeom>
          </p:spPr>
        </p:pic>
        <p:cxnSp>
          <p:nvCxnSpPr>
            <p:cNvPr id="9" name="Straight Arrow Connector 8"/>
            <p:cNvCxnSpPr/>
            <p:nvPr/>
          </p:nvCxnSpPr>
          <p:spPr>
            <a:xfrm flipH="1">
              <a:off x="3741423" y="2494722"/>
              <a:ext cx="466420" cy="362823"/>
            </a:xfrm>
            <a:prstGeom prst="straightConnector1">
              <a:avLst/>
            </a:prstGeom>
            <a:ln>
              <a:solidFill>
                <a:schemeClr val="bg2">
                  <a:lumMod val="75000"/>
                </a:schemeClr>
              </a:solidFill>
              <a:headEnd w="lg" len="med"/>
              <a:tailEnd type="triangle" w="lg" len="med"/>
            </a:ln>
          </p:spPr>
          <p:style>
            <a:lnRef idx="2">
              <a:schemeClr val="accent1"/>
            </a:lnRef>
            <a:fillRef idx="0">
              <a:schemeClr val="accent1"/>
            </a:fillRef>
            <a:effectRef idx="1">
              <a:schemeClr val="accent1"/>
            </a:effectRef>
            <a:fontRef idx="minor">
              <a:schemeClr val="tx1"/>
            </a:fontRef>
          </p:style>
        </p:cxnSp>
      </p:grpSp>
      <p:cxnSp>
        <p:nvCxnSpPr>
          <p:cNvPr id="11" name="Straight Arrow Connector 10"/>
          <p:cNvCxnSpPr/>
          <p:nvPr/>
        </p:nvCxnSpPr>
        <p:spPr>
          <a:xfrm flipH="1">
            <a:off x="3626582" y="5175142"/>
            <a:ext cx="466420" cy="362823"/>
          </a:xfrm>
          <a:prstGeom prst="straightConnector1">
            <a:avLst/>
          </a:prstGeom>
          <a:ln>
            <a:solidFill>
              <a:schemeClr val="bg2">
                <a:lumMod val="75000"/>
              </a:schemeClr>
            </a:solidFill>
            <a:headEnd w="lg" len="med"/>
            <a:tailEnd type="triangle" w="lg"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0063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234"/>
            <a:ext cx="8229600" cy="630419"/>
          </a:xfrm>
        </p:spPr>
        <p:txBody>
          <a:bodyPr/>
          <a:lstStyle/>
          <a:p>
            <a:r>
              <a:rPr lang="en-US"/>
              <a:t>General Notes</a:t>
            </a:r>
          </a:p>
        </p:txBody>
      </p:sp>
      <p:sp>
        <p:nvSpPr>
          <p:cNvPr id="3" name="Content Placeholder 2"/>
          <p:cNvSpPr>
            <a:spLocks noGrp="1"/>
          </p:cNvSpPr>
          <p:nvPr>
            <p:ph idx="1"/>
          </p:nvPr>
        </p:nvSpPr>
        <p:spPr>
          <a:xfrm>
            <a:off x="457200" y="1022915"/>
            <a:ext cx="8229600" cy="4361991"/>
          </a:xfrm>
        </p:spPr>
        <p:txBody>
          <a:bodyPr vert="horz" lIns="0" tIns="45720" rIns="91440" bIns="45720" rtlCol="0" anchor="t">
            <a:noAutofit/>
          </a:bodyPr>
          <a:lstStyle/>
          <a:p>
            <a:pPr marL="571500" indent="-571500">
              <a:buFont typeface="Arial" panose="020B0604020202020204" pitchFamily="34" charset="0"/>
              <a:buChar char="•"/>
            </a:pPr>
            <a:r>
              <a:rPr lang="en-US" sz="1800"/>
              <a:t>Updates must be submitted by the 10</a:t>
            </a:r>
            <a:r>
              <a:rPr lang="en-US" sz="1800" baseline="30000"/>
              <a:t>th</a:t>
            </a:r>
            <a:r>
              <a:rPr lang="en-US" sz="1800"/>
              <a:t> day at the start of a new quarter.    ( January 10</a:t>
            </a:r>
            <a:r>
              <a:rPr lang="en-US" sz="1800" baseline="30000"/>
              <a:t>th</a:t>
            </a:r>
            <a:r>
              <a:rPr lang="en-US" sz="1800"/>
              <a:t>, April 10</a:t>
            </a:r>
            <a:r>
              <a:rPr lang="en-US" sz="1800" baseline="30000"/>
              <a:t>th</a:t>
            </a:r>
            <a:r>
              <a:rPr lang="en-US" sz="1800"/>
              <a:t>, July 10</a:t>
            </a:r>
            <a:r>
              <a:rPr lang="en-US" sz="1800" baseline="30000"/>
              <a:t>th</a:t>
            </a:r>
            <a:r>
              <a:rPr lang="en-US" sz="1800"/>
              <a:t>, and October 10</a:t>
            </a:r>
            <a:r>
              <a:rPr lang="en-US" sz="1800" baseline="30000"/>
              <a:t>th</a:t>
            </a:r>
            <a:r>
              <a:rPr lang="en-US" sz="1800"/>
              <a:t> )</a:t>
            </a:r>
          </a:p>
          <a:p>
            <a:pPr marL="571500" indent="-571500">
              <a:buFont typeface="Arial" panose="020B0604020202020204" pitchFamily="34" charset="0"/>
              <a:buChar char="•"/>
            </a:pPr>
            <a:r>
              <a:rPr lang="en-US" sz="1800"/>
              <a:t>Maintenance was given, tool condition, and running under deviation are </a:t>
            </a:r>
            <a:r>
              <a:rPr lang="en-US" sz="1800" b="1"/>
              <a:t>MANDATORY</a:t>
            </a:r>
            <a:r>
              <a:rPr lang="en-US" sz="1800"/>
              <a:t> updates for all assets.  Production Cycles/Shots are optional at this time.  If you track cycles/shots internally, please include this information in the quarterly update.</a:t>
            </a:r>
            <a:endParaRPr lang="en-US" sz="1800">
              <a:cs typeface="Arial"/>
            </a:endParaRPr>
          </a:p>
          <a:p>
            <a:pPr marL="571500" indent="-571500">
              <a:buFont typeface="Arial" panose="020B0604020202020204" pitchFamily="34" charset="0"/>
              <a:buChar char="•"/>
            </a:pPr>
            <a:r>
              <a:rPr lang="en-US" sz="1800"/>
              <a:t>It takes approximately 24 hours for an update to be reflected in the portal.</a:t>
            </a:r>
            <a:endParaRPr lang="en-US" sz="1800">
              <a:cs typeface="Arial"/>
            </a:endParaRPr>
          </a:p>
          <a:p>
            <a:pPr marL="571500" indent="-571500">
              <a:buFont typeface="Arial" panose="020B0604020202020204" pitchFamily="34" charset="0"/>
              <a:buChar char="•"/>
            </a:pPr>
            <a:r>
              <a:rPr lang="en-US" sz="1800"/>
              <a:t>Production “Cycles” – the amount provided in the Quarterly update should be the number of cycles or shots for the previous Quarter.  The amount provided in this block will be added automatically to the previous stored total.  </a:t>
            </a:r>
          </a:p>
          <a:p>
            <a:pPr marL="571500" indent="-571500">
              <a:buFont typeface="Arial" panose="020B0604020202020204" pitchFamily="34" charset="0"/>
              <a:buChar char="•"/>
            </a:pPr>
            <a:r>
              <a:rPr lang="en-US" sz="1800"/>
              <a:t>Production “Cycles” should be entered numerically with NO commas, periods, or separators of any kind.</a:t>
            </a:r>
          </a:p>
        </p:txBody>
      </p:sp>
    </p:spTree>
    <p:extLst>
      <p:ext uri="{BB962C8B-B14F-4D97-AF65-F5344CB8AC3E}">
        <p14:creationId xmlns:p14="http://schemas.microsoft.com/office/powerpoint/2010/main" val="353384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8461" y="2416254"/>
            <a:ext cx="5760399" cy="1470025"/>
          </a:xfrm>
        </p:spPr>
        <p:txBody>
          <a:bodyPr/>
          <a:lstStyle/>
          <a:p>
            <a:r>
              <a:rPr lang="en-US"/>
              <a:t>Questions?</a:t>
            </a:r>
          </a:p>
        </p:txBody>
      </p:sp>
    </p:spTree>
    <p:extLst>
      <p:ext uri="{BB962C8B-B14F-4D97-AF65-F5344CB8AC3E}">
        <p14:creationId xmlns:p14="http://schemas.microsoft.com/office/powerpoint/2010/main" val="274248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idx="1"/>
          </p:nvPr>
        </p:nvSpPr>
        <p:spPr>
          <a:xfrm>
            <a:off x="457200" y="951877"/>
            <a:ext cx="8229600" cy="5462370"/>
          </a:xfrm>
        </p:spPr>
        <p:txBody>
          <a:bodyPr/>
          <a:lstStyle/>
          <a:p>
            <a:r>
              <a:rPr lang="en-US" sz="2400"/>
              <a:t>Allegion is launching a Global Program which will focus on gathering and actively maintaining data for Allegion owned, supplier assigned assets.</a:t>
            </a:r>
          </a:p>
          <a:p>
            <a:endParaRPr lang="en-US" sz="2400"/>
          </a:p>
          <a:p>
            <a:r>
              <a:rPr lang="en-US" sz="2400"/>
              <a:t>The main objective of this Program, is to have complete asset tracking, quarterly asset condition updates, and a pro-active plan for risk mitigation.</a:t>
            </a:r>
          </a:p>
          <a:p>
            <a:endParaRPr lang="en-US" sz="2400"/>
          </a:p>
          <a:p>
            <a:r>
              <a:rPr lang="en-US" sz="2400"/>
              <a:t>With this program we will be focusing on 3 factors:</a:t>
            </a:r>
          </a:p>
          <a:p>
            <a:pPr marL="342900" indent="-342900">
              <a:buFont typeface="+mj-lt"/>
              <a:buAutoNum type="arabicPeriod"/>
            </a:pPr>
            <a:r>
              <a:rPr lang="en-US" sz="1800" b="1"/>
              <a:t>IDENTIFY</a:t>
            </a:r>
          </a:p>
          <a:p>
            <a:pPr marL="342900" indent="-342900">
              <a:buFont typeface="+mj-lt"/>
              <a:buAutoNum type="arabicPeriod"/>
            </a:pPr>
            <a:r>
              <a:rPr lang="en-US" sz="1800" b="1"/>
              <a:t>MONITOR</a:t>
            </a:r>
          </a:p>
          <a:p>
            <a:pPr marL="342900" indent="-342900">
              <a:buFont typeface="+mj-lt"/>
              <a:buAutoNum type="arabicPeriod"/>
            </a:pPr>
            <a:r>
              <a:rPr lang="en-US" sz="1800" b="1"/>
              <a:t>IMPROVE</a:t>
            </a:r>
          </a:p>
        </p:txBody>
      </p:sp>
    </p:spTree>
    <p:extLst>
      <p:ext uri="{BB962C8B-B14F-4D97-AF65-F5344CB8AC3E}">
        <p14:creationId xmlns:p14="http://schemas.microsoft.com/office/powerpoint/2010/main" val="3699543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idx="1"/>
          </p:nvPr>
        </p:nvSpPr>
        <p:spPr>
          <a:xfrm>
            <a:off x="457200" y="951877"/>
            <a:ext cx="8229600" cy="5462370"/>
          </a:xfrm>
        </p:spPr>
        <p:txBody>
          <a:bodyPr/>
          <a:lstStyle/>
          <a:p>
            <a:pPr marL="285750" indent="-285750">
              <a:buFont typeface="Arial" panose="020B0604020202020204" pitchFamily="34" charset="0"/>
              <a:buChar char="•"/>
            </a:pPr>
            <a:r>
              <a:rPr lang="en-US" sz="1800" b="1"/>
              <a:t>IDENTIFY (Data Acquisition)</a:t>
            </a:r>
          </a:p>
          <a:p>
            <a:r>
              <a:rPr lang="en-US" sz="1800"/>
              <a:t>	Identify who is assigned an asset and where it is physically located.</a:t>
            </a:r>
          </a:p>
          <a:p>
            <a:r>
              <a:rPr lang="en-US" sz="1800"/>
              <a:t>	Define the Asset ID and identify associated P/N’s assigned to your facility.</a:t>
            </a:r>
          </a:p>
          <a:p>
            <a:r>
              <a:rPr lang="en-US" sz="1800"/>
              <a:t>	Establish a baseline condition for each asset.</a:t>
            </a:r>
          </a:p>
          <a:p>
            <a:endParaRPr lang="en-US" sz="1800"/>
          </a:p>
          <a:p>
            <a:pPr marL="285750" indent="-285750">
              <a:buFont typeface="Arial" panose="020B0604020202020204" pitchFamily="34" charset="0"/>
              <a:buChar char="•"/>
            </a:pPr>
            <a:r>
              <a:rPr lang="en-US" sz="1800" b="1"/>
              <a:t>MONITOR  (Quarterly Updates)</a:t>
            </a:r>
          </a:p>
          <a:p>
            <a:r>
              <a:rPr lang="en-US" sz="1800"/>
              <a:t>	Review condition status changes for each asset.</a:t>
            </a:r>
          </a:p>
          <a:p>
            <a:r>
              <a:rPr lang="en-US" sz="1800"/>
              <a:t>	Identify when a asset is running to a deviation.</a:t>
            </a:r>
          </a:p>
          <a:p>
            <a:r>
              <a:rPr lang="en-US" sz="1800"/>
              <a:t>	Identify when the last maintenance has been performed.</a:t>
            </a:r>
          </a:p>
          <a:p>
            <a:r>
              <a:rPr lang="en-US" sz="1800"/>
              <a:t>	</a:t>
            </a:r>
          </a:p>
          <a:p>
            <a:pPr marL="285750" indent="-285750">
              <a:buFont typeface="Arial" panose="020B0604020202020204" pitchFamily="34" charset="0"/>
              <a:buChar char="•"/>
            </a:pPr>
            <a:r>
              <a:rPr lang="en-US" sz="1800" b="1"/>
              <a:t>IMPROVE  (Risk Mitigation)</a:t>
            </a:r>
          </a:p>
          <a:p>
            <a:r>
              <a:rPr lang="en-US" sz="1800" b="1"/>
              <a:t>	</a:t>
            </a:r>
            <a:r>
              <a:rPr lang="en-US" sz="1800"/>
              <a:t>Pro-active asset reviews with supply chain partners.</a:t>
            </a:r>
          </a:p>
          <a:p>
            <a:r>
              <a:rPr lang="en-US" sz="1800"/>
              <a:t>	Active plan for asset improvement and risk mitigation.</a:t>
            </a:r>
          </a:p>
          <a:p>
            <a:endParaRPr lang="en-US" sz="1800"/>
          </a:p>
          <a:p>
            <a:endParaRPr lang="en-US" sz="1800"/>
          </a:p>
        </p:txBody>
      </p:sp>
    </p:spTree>
    <p:extLst>
      <p:ext uri="{BB962C8B-B14F-4D97-AF65-F5344CB8AC3E}">
        <p14:creationId xmlns:p14="http://schemas.microsoft.com/office/powerpoint/2010/main" val="410323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Expectations for Suppliers and Allegion S.M.</a:t>
            </a:r>
          </a:p>
        </p:txBody>
      </p:sp>
      <p:sp>
        <p:nvSpPr>
          <p:cNvPr id="6" name="Content Placeholder 2"/>
          <p:cNvSpPr txBox="1">
            <a:spLocks/>
          </p:cNvSpPr>
          <p:nvPr/>
        </p:nvSpPr>
        <p:spPr bwMode="gray">
          <a:xfrm>
            <a:off x="457200" y="1156446"/>
            <a:ext cx="8229600" cy="5554960"/>
          </a:xfrm>
          <a:prstGeom prst="rect">
            <a:avLst/>
          </a:prstGeom>
        </p:spPr>
        <p:txBody>
          <a:bodyPr vert="horz" lIns="0" tIns="45720" rIns="91440" bIns="45720" rtlCol="0">
            <a:noAutofit/>
          </a:bodyPr>
          <a:lstStyle>
            <a:lvl1pPr marL="0" indent="0" algn="l" defTabSz="457200" rtl="0" eaLnBrk="1" latinLnBrk="0" hangingPunct="1">
              <a:spcBef>
                <a:spcPct val="20000"/>
              </a:spcBef>
              <a:buClr>
                <a:schemeClr val="bg2"/>
              </a:buClr>
              <a:buFont typeface="Wingdings" charset="2"/>
              <a:buNone/>
              <a:defRPr sz="1600" kern="1200">
                <a:solidFill>
                  <a:schemeClr val="tx1"/>
                </a:solidFill>
                <a:latin typeface="+mn-lt"/>
                <a:ea typeface="+mn-ea"/>
                <a:cs typeface="+mn-cs"/>
              </a:defRPr>
            </a:lvl1pPr>
            <a:lvl2pPr marL="173038" indent="-173038" algn="l" defTabSz="457200" rtl="0" eaLnBrk="1" latinLnBrk="0" hangingPunct="1">
              <a:spcBef>
                <a:spcPct val="20000"/>
              </a:spcBef>
              <a:buClr>
                <a:schemeClr val="bg2"/>
              </a:buClr>
              <a:buSzPct val="110000"/>
              <a:buFont typeface="Wingdings" charset="2"/>
              <a:buChar char="§"/>
              <a:defRPr sz="1600" kern="1200">
                <a:solidFill>
                  <a:schemeClr val="tx1"/>
                </a:solidFill>
                <a:latin typeface="+mn-lt"/>
                <a:ea typeface="+mn-ea"/>
                <a:cs typeface="+mn-cs"/>
              </a:defRPr>
            </a:lvl2pPr>
            <a:lvl3pPr marL="346075" indent="-173038"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3pPr>
            <a:lvl4pPr marL="512763" indent="-166688" algn="l" defTabSz="457200" rtl="0" eaLnBrk="1" latinLnBrk="0" hangingPunct="1">
              <a:spcBef>
                <a:spcPct val="20000"/>
              </a:spcBef>
              <a:buClr>
                <a:schemeClr val="bg2"/>
              </a:buClr>
              <a:buFont typeface="Wingdings" charset="2"/>
              <a:buChar char="§"/>
              <a:defRPr sz="1600" kern="1200">
                <a:solidFill>
                  <a:schemeClr val="tx1"/>
                </a:solidFill>
                <a:latin typeface="+mn-lt"/>
                <a:ea typeface="+mn-ea"/>
                <a:cs typeface="+mn-cs"/>
              </a:defRPr>
            </a:lvl4pPr>
            <a:lvl5pPr marL="684213" indent="-171450"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buFont typeface="+mj-lt"/>
              <a:buAutoNum type="arabicParenR"/>
            </a:pPr>
            <a:r>
              <a:rPr lang="en-US" sz="2000"/>
              <a:t>The Supplier will submit the master template for initial Load, with accurate information for the assets in scope.</a:t>
            </a:r>
          </a:p>
          <a:p>
            <a:pPr marL="457200" indent="-457200">
              <a:buFont typeface="+mj-lt"/>
              <a:buAutoNum type="arabicParenR"/>
            </a:pPr>
            <a:endParaRPr lang="en-US" sz="2000"/>
          </a:p>
          <a:p>
            <a:pPr marL="457200" indent="-457200">
              <a:buFont typeface="+mj-lt"/>
              <a:buAutoNum type="arabicParenR"/>
            </a:pPr>
            <a:r>
              <a:rPr lang="en-US" sz="2000"/>
              <a:t>The Supplier will input, using the Supplier Tool Web Interface, Quarterly condition updates on each asset they are assigned.</a:t>
            </a:r>
          </a:p>
          <a:p>
            <a:pPr marL="457200" indent="-457200">
              <a:buFont typeface="+mj-lt"/>
              <a:buAutoNum type="arabicParenR"/>
            </a:pPr>
            <a:endParaRPr lang="en-US" sz="2000"/>
          </a:p>
          <a:p>
            <a:pPr marL="457200" indent="-457200">
              <a:buFont typeface="+mj-lt"/>
              <a:buAutoNum type="arabicParenR"/>
            </a:pPr>
            <a:r>
              <a:rPr lang="en-US" sz="2000"/>
              <a:t>The Supplier will work along with Allegion Supply Management to conduct asset reviews and create plans for reducing risk.</a:t>
            </a:r>
          </a:p>
          <a:p>
            <a:pPr marL="457200" indent="-457200">
              <a:buFont typeface="+mj-lt"/>
              <a:buAutoNum type="arabicParenR"/>
            </a:pPr>
            <a:endParaRPr lang="en-US" sz="2000"/>
          </a:p>
          <a:p>
            <a:pPr marL="457200" indent="-457200">
              <a:buFont typeface="+mj-lt"/>
              <a:buAutoNum type="arabicParenR"/>
            </a:pPr>
            <a:r>
              <a:rPr lang="en-US" sz="2000"/>
              <a:t>Allegion Supply Management will support Suppliers with Training and Questions that are raised during the process.</a:t>
            </a:r>
          </a:p>
          <a:p>
            <a:pPr marL="342900" indent="-342900">
              <a:buFont typeface="Arial" panose="020B0604020202020204" pitchFamily="34" charset="0"/>
              <a:buChar char="•"/>
            </a:pPr>
            <a:endParaRPr lang="en-US" sz="2000" i="1"/>
          </a:p>
          <a:p>
            <a:pPr marL="342900" indent="-342900">
              <a:buFont typeface="Arial" panose="020B0604020202020204" pitchFamily="34" charset="0"/>
              <a:buChar char="•"/>
            </a:pPr>
            <a:endParaRPr lang="en-US" sz="2000" i="1"/>
          </a:p>
        </p:txBody>
      </p:sp>
    </p:spTree>
    <p:extLst>
      <p:ext uri="{BB962C8B-B14F-4D97-AF65-F5344CB8AC3E}">
        <p14:creationId xmlns:p14="http://schemas.microsoft.com/office/powerpoint/2010/main" val="1115112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Supplier Asset – Condition Rating Guidelines</a:t>
            </a:r>
          </a:p>
        </p:txBody>
      </p:sp>
      <p:sp>
        <p:nvSpPr>
          <p:cNvPr id="3" name="Content Placeholder 2"/>
          <p:cNvSpPr>
            <a:spLocks noGrp="1"/>
          </p:cNvSpPr>
          <p:nvPr>
            <p:ph sz="half" idx="1"/>
          </p:nvPr>
        </p:nvSpPr>
        <p:spPr>
          <a:xfrm>
            <a:off x="3265705" y="1446035"/>
            <a:ext cx="2560320" cy="3613641"/>
          </a:xfrm>
          <a:solidFill>
            <a:schemeClr val="accent6">
              <a:lumMod val="40000"/>
              <a:lumOff val="60000"/>
            </a:schemeClr>
          </a:solidFill>
          <a:ln w="15875">
            <a:solidFill>
              <a:schemeClr val="accent6">
                <a:lumMod val="50000"/>
              </a:schemeClr>
            </a:solidFill>
          </a:ln>
        </p:spPr>
        <p:txBody>
          <a:bodyPr lIns="91440" rIns="0"/>
          <a:lstStyle/>
          <a:p>
            <a:pPr algn="ctr"/>
            <a:r>
              <a:rPr lang="en-US" b="1"/>
              <a:t>NEEDS ATTENTION</a:t>
            </a:r>
          </a:p>
          <a:p>
            <a:pPr algn="ctr"/>
            <a:endParaRPr lang="en-US" b="1"/>
          </a:p>
          <a:p>
            <a:pPr marL="342900" indent="-342900">
              <a:buClrTx/>
              <a:buFont typeface="+mj-lt"/>
              <a:buAutoNum type="arabicPeriod"/>
            </a:pPr>
            <a:r>
              <a:rPr lang="en-US"/>
              <a:t>Provides parts to a standing deviation.</a:t>
            </a:r>
          </a:p>
          <a:p>
            <a:pPr marL="342900" indent="-342900">
              <a:buClrTx/>
              <a:buFont typeface="+mj-lt"/>
              <a:buAutoNum type="arabicPeriod"/>
            </a:pPr>
            <a:r>
              <a:rPr lang="en-US"/>
              <a:t>Produces parts out of print.</a:t>
            </a:r>
          </a:p>
          <a:p>
            <a:pPr marL="342900" indent="-342900">
              <a:buClrTx/>
              <a:buFont typeface="+mj-lt"/>
              <a:buAutoNum type="arabicPeriod"/>
            </a:pPr>
            <a:r>
              <a:rPr lang="en-US"/>
              <a:t>Operates below the expected efficiency.</a:t>
            </a:r>
          </a:p>
          <a:p>
            <a:pPr marL="342900" indent="-342900">
              <a:buClrTx/>
              <a:buFont typeface="+mj-lt"/>
              <a:buAutoNum type="arabicPeriod"/>
            </a:pPr>
            <a:r>
              <a:rPr lang="en-US"/>
              <a:t>Requires additional maintenance outside of normal cycle.</a:t>
            </a:r>
          </a:p>
          <a:p>
            <a:pPr marL="342900" indent="-342900">
              <a:buClrTx/>
              <a:buFont typeface="+mj-lt"/>
              <a:buAutoNum type="arabicPeriod"/>
            </a:pPr>
            <a:r>
              <a:rPr lang="en-US"/>
              <a:t>Major components show increased signs of wear.</a:t>
            </a:r>
          </a:p>
          <a:p>
            <a:pPr marL="342900" indent="-342900">
              <a:buFont typeface="+mj-lt"/>
              <a:buAutoNum type="arabicPeriod"/>
            </a:pPr>
            <a:endParaRPr lang="en-US"/>
          </a:p>
        </p:txBody>
      </p:sp>
      <p:sp>
        <p:nvSpPr>
          <p:cNvPr id="5" name="Content Placeholder 4"/>
          <p:cNvSpPr>
            <a:spLocks noGrp="1"/>
          </p:cNvSpPr>
          <p:nvPr>
            <p:ph sz="half" idx="2"/>
          </p:nvPr>
        </p:nvSpPr>
        <p:spPr>
          <a:xfrm>
            <a:off x="477609" y="1446643"/>
            <a:ext cx="2560320" cy="3613641"/>
          </a:xfrm>
          <a:solidFill>
            <a:schemeClr val="accent3">
              <a:lumMod val="20000"/>
              <a:lumOff val="80000"/>
            </a:schemeClr>
          </a:solidFill>
          <a:ln w="19050">
            <a:solidFill>
              <a:schemeClr val="accent3">
                <a:lumMod val="50000"/>
              </a:schemeClr>
            </a:solidFill>
          </a:ln>
        </p:spPr>
        <p:txBody>
          <a:bodyPr lIns="91440" rIns="0"/>
          <a:lstStyle/>
          <a:p>
            <a:pPr algn="ctr"/>
            <a:r>
              <a:rPr lang="en-US" b="1"/>
              <a:t>GOOD</a:t>
            </a:r>
          </a:p>
          <a:p>
            <a:pPr marL="342900" indent="-342900" algn="ctr">
              <a:buFont typeface="+mj-lt"/>
              <a:buAutoNum type="arabicPeriod"/>
            </a:pPr>
            <a:endParaRPr lang="en-US" b="1"/>
          </a:p>
          <a:p>
            <a:pPr marL="342900" indent="-342900">
              <a:buClrTx/>
              <a:buFont typeface="+mj-lt"/>
              <a:buAutoNum type="arabicPeriod"/>
            </a:pPr>
            <a:r>
              <a:rPr lang="en-US"/>
              <a:t>Provides parts to print.  </a:t>
            </a:r>
          </a:p>
          <a:p>
            <a:pPr marL="342900" indent="-342900">
              <a:buClrTx/>
              <a:buFont typeface="+mj-lt"/>
              <a:buAutoNum type="arabicPeriod"/>
            </a:pPr>
            <a:r>
              <a:rPr lang="en-US"/>
              <a:t>Produces parts on time.  </a:t>
            </a:r>
          </a:p>
          <a:p>
            <a:pPr marL="342900" indent="-342900">
              <a:buClrTx/>
              <a:buFont typeface="+mj-lt"/>
              <a:buAutoNum type="arabicPeriod"/>
            </a:pPr>
            <a:r>
              <a:rPr lang="en-US"/>
              <a:t>Runs production parts efficiently.</a:t>
            </a:r>
          </a:p>
          <a:p>
            <a:pPr marL="342900" indent="-342900">
              <a:buClrTx/>
              <a:buFont typeface="+mj-lt"/>
              <a:buAutoNum type="arabicPeriod"/>
            </a:pPr>
            <a:r>
              <a:rPr lang="en-US"/>
              <a:t>Operates under a normal maintenance cycle.</a:t>
            </a:r>
          </a:p>
          <a:p>
            <a:pPr marL="342900" indent="-342900">
              <a:buClrTx/>
              <a:buFont typeface="+mj-lt"/>
              <a:buAutoNum type="arabicPeriod"/>
            </a:pPr>
            <a:r>
              <a:rPr lang="en-US"/>
              <a:t>Major components show minimal or no wear.</a:t>
            </a:r>
          </a:p>
          <a:p>
            <a:pPr marL="342900" indent="-342900">
              <a:buFont typeface="+mj-lt"/>
              <a:buAutoNum type="arabicPeriod"/>
            </a:pPr>
            <a:endParaRPr lang="en-US"/>
          </a:p>
        </p:txBody>
      </p:sp>
      <p:sp>
        <p:nvSpPr>
          <p:cNvPr id="24" name="Content Placeholder 2"/>
          <p:cNvSpPr txBox="1">
            <a:spLocks/>
          </p:cNvSpPr>
          <p:nvPr/>
        </p:nvSpPr>
        <p:spPr bwMode="gray">
          <a:xfrm>
            <a:off x="461281" y="889668"/>
            <a:ext cx="8229600" cy="409059"/>
          </a:xfrm>
          <a:prstGeom prst="rect">
            <a:avLst/>
          </a:prstGeom>
        </p:spPr>
        <p:txBody>
          <a:bodyPr vert="horz" lIns="0" tIns="45720" rIns="91440" bIns="45720" rtlCol="0">
            <a:noAutofit/>
          </a:bodyPr>
          <a:lstStyle>
            <a:lvl1pPr marL="0" indent="0" algn="l" defTabSz="457200" rtl="0" eaLnBrk="1" latinLnBrk="0" hangingPunct="1">
              <a:spcBef>
                <a:spcPct val="20000"/>
              </a:spcBef>
              <a:buClr>
                <a:schemeClr val="bg2"/>
              </a:buClr>
              <a:buFont typeface="Wingdings" charset="2"/>
              <a:buNone/>
              <a:defRPr sz="1600" kern="1200">
                <a:solidFill>
                  <a:schemeClr val="tx1"/>
                </a:solidFill>
                <a:latin typeface="+mn-lt"/>
                <a:ea typeface="+mn-ea"/>
                <a:cs typeface="+mn-cs"/>
              </a:defRPr>
            </a:lvl1pPr>
            <a:lvl2pPr marL="173038" indent="-173038" algn="l" defTabSz="457200" rtl="0" eaLnBrk="1" latinLnBrk="0" hangingPunct="1">
              <a:spcBef>
                <a:spcPct val="20000"/>
              </a:spcBef>
              <a:buClr>
                <a:schemeClr val="bg2"/>
              </a:buClr>
              <a:buSzPct val="110000"/>
              <a:buFont typeface="Wingdings" charset="2"/>
              <a:buChar char="§"/>
              <a:defRPr sz="1600" kern="1200">
                <a:solidFill>
                  <a:schemeClr val="tx1"/>
                </a:solidFill>
                <a:latin typeface="+mn-lt"/>
                <a:ea typeface="+mn-ea"/>
                <a:cs typeface="+mn-cs"/>
              </a:defRPr>
            </a:lvl2pPr>
            <a:lvl3pPr marL="346075" indent="-173038"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3pPr>
            <a:lvl4pPr marL="512763" indent="-166688" algn="l" defTabSz="457200" rtl="0" eaLnBrk="1" latinLnBrk="0" hangingPunct="1">
              <a:spcBef>
                <a:spcPct val="20000"/>
              </a:spcBef>
              <a:buClr>
                <a:schemeClr val="bg2"/>
              </a:buClr>
              <a:buFont typeface="Wingdings" charset="2"/>
              <a:buChar char="§"/>
              <a:defRPr sz="1600" kern="1200">
                <a:solidFill>
                  <a:schemeClr val="tx1"/>
                </a:solidFill>
                <a:latin typeface="+mn-lt"/>
                <a:ea typeface="+mn-ea"/>
                <a:cs typeface="+mn-cs"/>
              </a:defRPr>
            </a:lvl4pPr>
            <a:lvl5pPr marL="684213" indent="-171450"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400" b="1" i="1"/>
              <a:t>Overview of each asset condition category</a:t>
            </a:r>
          </a:p>
        </p:txBody>
      </p:sp>
      <p:sp>
        <p:nvSpPr>
          <p:cNvPr id="6" name="Content Placeholder 2"/>
          <p:cNvSpPr txBox="1">
            <a:spLocks/>
          </p:cNvSpPr>
          <p:nvPr/>
        </p:nvSpPr>
        <p:spPr bwMode="gray">
          <a:xfrm>
            <a:off x="6061965" y="1444234"/>
            <a:ext cx="2560320" cy="3610366"/>
          </a:xfrm>
          <a:prstGeom prst="rect">
            <a:avLst/>
          </a:prstGeom>
          <a:solidFill>
            <a:schemeClr val="bg2">
              <a:lumMod val="40000"/>
              <a:lumOff val="60000"/>
            </a:schemeClr>
          </a:solidFill>
          <a:ln w="15875">
            <a:solidFill>
              <a:schemeClr val="tx2">
                <a:lumMod val="50000"/>
              </a:schemeClr>
            </a:solidFill>
          </a:ln>
        </p:spPr>
        <p:txBody>
          <a:bodyPr vert="horz" lIns="91440" tIns="45720" rIns="0" bIns="45720" rtlCol="0">
            <a:noAutofit/>
          </a:bodyPr>
          <a:lstStyle>
            <a:lvl1pPr indent="0">
              <a:spcBef>
                <a:spcPct val="20000"/>
              </a:spcBef>
              <a:buClr>
                <a:schemeClr val="bg2"/>
              </a:buClr>
              <a:buFont typeface="Wingdings" charset="2"/>
              <a:buNone/>
              <a:defRPr sz="1400"/>
            </a:lvl1pPr>
            <a:lvl2pPr marL="173038" indent="-173038">
              <a:spcBef>
                <a:spcPct val="20000"/>
              </a:spcBef>
              <a:buClr>
                <a:schemeClr val="bg2"/>
              </a:buClr>
              <a:buSzPct val="110000"/>
              <a:buFont typeface="Wingdings" charset="2"/>
              <a:buChar char="§"/>
              <a:defRPr sz="1400"/>
            </a:lvl2pPr>
            <a:lvl3pPr marL="346075" indent="-173038">
              <a:spcBef>
                <a:spcPct val="20000"/>
              </a:spcBef>
              <a:buClr>
                <a:schemeClr val="bg2"/>
              </a:buClr>
              <a:buFont typeface="Lucida Grande"/>
              <a:buChar char="–"/>
              <a:defRPr sz="1400"/>
            </a:lvl3pPr>
            <a:lvl4pPr marL="512763" indent="-166688">
              <a:spcBef>
                <a:spcPct val="20000"/>
              </a:spcBef>
              <a:buClr>
                <a:schemeClr val="bg2"/>
              </a:buClr>
              <a:buFont typeface="Wingdings" charset="2"/>
              <a:buChar char="§"/>
              <a:defRPr sz="1400"/>
            </a:lvl4pPr>
            <a:lvl5pPr marL="684213" indent="-171450">
              <a:spcBef>
                <a:spcPct val="20000"/>
              </a:spcBef>
              <a:buClr>
                <a:schemeClr val="bg2"/>
              </a:buClr>
              <a:buFont typeface="Lucida Grande"/>
              <a:buChar char="–"/>
              <a:defRPr sz="1400"/>
            </a:lvl5pPr>
            <a:lvl6pPr marL="2514600" indent="-228600">
              <a:spcBef>
                <a:spcPct val="20000"/>
              </a:spcBef>
              <a:buFont typeface="Arial"/>
              <a:buChar char="•"/>
            </a:lvl6pPr>
            <a:lvl7pPr marL="2971800" indent="-228600">
              <a:spcBef>
                <a:spcPct val="20000"/>
              </a:spcBef>
              <a:buFont typeface="Arial"/>
              <a:buChar char="•"/>
            </a:lvl7pPr>
            <a:lvl8pPr marL="3429000" indent="-228600">
              <a:spcBef>
                <a:spcPct val="20000"/>
              </a:spcBef>
              <a:buFont typeface="Arial"/>
              <a:buChar char="•"/>
            </a:lvl8pPr>
            <a:lvl9pPr marL="3886200" indent="-228600">
              <a:spcBef>
                <a:spcPct val="20000"/>
              </a:spcBef>
              <a:buFont typeface="Arial"/>
              <a:buChar char="•"/>
            </a:lvl9pPr>
          </a:lstStyle>
          <a:p>
            <a:pPr algn="ctr"/>
            <a:r>
              <a:rPr lang="en-US" b="1"/>
              <a:t>BAD</a:t>
            </a:r>
          </a:p>
          <a:p>
            <a:pPr algn="ctr"/>
            <a:endParaRPr lang="en-US" b="1"/>
          </a:p>
          <a:p>
            <a:pPr marL="342900" indent="-342900">
              <a:buClrTx/>
              <a:buFont typeface="+mj-lt"/>
              <a:buAutoNum type="arabicPeriod"/>
            </a:pPr>
            <a:r>
              <a:rPr lang="en-US"/>
              <a:t>Produces parts out of print.</a:t>
            </a:r>
          </a:p>
          <a:p>
            <a:pPr marL="342900" indent="-342900">
              <a:buClrTx/>
              <a:buFont typeface="+mj-lt"/>
              <a:buAutoNum type="arabicPeriod"/>
            </a:pPr>
            <a:r>
              <a:rPr lang="en-US"/>
              <a:t>Operates significantly below expected efficiency.</a:t>
            </a:r>
          </a:p>
          <a:p>
            <a:pPr marL="342900" indent="-342900">
              <a:buClrTx/>
              <a:buFont typeface="+mj-lt"/>
              <a:buAutoNum type="arabicPeriod"/>
            </a:pPr>
            <a:r>
              <a:rPr lang="en-US"/>
              <a:t>Frequent major maintenance is occurring.</a:t>
            </a:r>
          </a:p>
          <a:p>
            <a:pPr marL="342900" indent="-342900">
              <a:buClrTx/>
              <a:buFont typeface="+mj-lt"/>
              <a:buAutoNum type="arabicPeriod"/>
            </a:pPr>
            <a:r>
              <a:rPr lang="en-US"/>
              <a:t>Condition is actively impacting On-Time Delivery.</a:t>
            </a:r>
          </a:p>
          <a:p>
            <a:pPr marL="342900" indent="-342900">
              <a:buClrTx/>
              <a:buFont typeface="+mj-lt"/>
              <a:buAutoNum type="arabicPeriod"/>
            </a:pPr>
            <a:r>
              <a:rPr lang="en-US"/>
              <a:t>Major components show significant wear.</a:t>
            </a:r>
          </a:p>
          <a:p>
            <a:pPr algn="ctr"/>
            <a:endParaRPr lang="en-US" b="1"/>
          </a:p>
          <a:p>
            <a:endParaRPr lang="en-US"/>
          </a:p>
        </p:txBody>
      </p:sp>
      <p:sp>
        <p:nvSpPr>
          <p:cNvPr id="8" name="Content Placeholder 2"/>
          <p:cNvSpPr txBox="1">
            <a:spLocks/>
          </p:cNvSpPr>
          <p:nvPr/>
        </p:nvSpPr>
        <p:spPr bwMode="gray">
          <a:xfrm>
            <a:off x="477609" y="5377002"/>
            <a:ext cx="8229600" cy="541199"/>
          </a:xfrm>
          <a:prstGeom prst="rect">
            <a:avLst/>
          </a:prstGeom>
        </p:spPr>
        <p:txBody>
          <a:bodyPr vert="horz" lIns="0" tIns="45720" rIns="91440" bIns="45720" rtlCol="0">
            <a:noAutofit/>
          </a:bodyPr>
          <a:lstStyle>
            <a:lvl1pPr marL="0" indent="0" algn="l" defTabSz="457200" rtl="0" eaLnBrk="1" latinLnBrk="0" hangingPunct="1">
              <a:spcBef>
                <a:spcPct val="20000"/>
              </a:spcBef>
              <a:buClr>
                <a:schemeClr val="bg2"/>
              </a:buClr>
              <a:buFont typeface="Wingdings" charset="2"/>
              <a:buNone/>
              <a:defRPr sz="1600" kern="1200">
                <a:solidFill>
                  <a:schemeClr val="tx1"/>
                </a:solidFill>
                <a:latin typeface="+mn-lt"/>
                <a:ea typeface="+mn-ea"/>
                <a:cs typeface="+mn-cs"/>
              </a:defRPr>
            </a:lvl1pPr>
            <a:lvl2pPr marL="173038" indent="-173038" algn="l" defTabSz="457200" rtl="0" eaLnBrk="1" latinLnBrk="0" hangingPunct="1">
              <a:spcBef>
                <a:spcPct val="20000"/>
              </a:spcBef>
              <a:buClr>
                <a:schemeClr val="bg2"/>
              </a:buClr>
              <a:buSzPct val="110000"/>
              <a:buFont typeface="Wingdings" charset="2"/>
              <a:buChar char="§"/>
              <a:defRPr sz="1600" kern="1200">
                <a:solidFill>
                  <a:schemeClr val="tx1"/>
                </a:solidFill>
                <a:latin typeface="+mn-lt"/>
                <a:ea typeface="+mn-ea"/>
                <a:cs typeface="+mn-cs"/>
              </a:defRPr>
            </a:lvl2pPr>
            <a:lvl3pPr marL="346075" indent="-173038"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3pPr>
            <a:lvl4pPr marL="512763" indent="-166688" algn="l" defTabSz="457200" rtl="0" eaLnBrk="1" latinLnBrk="0" hangingPunct="1">
              <a:spcBef>
                <a:spcPct val="20000"/>
              </a:spcBef>
              <a:buClr>
                <a:schemeClr val="bg2"/>
              </a:buClr>
              <a:buFont typeface="Wingdings" charset="2"/>
              <a:buChar char="§"/>
              <a:defRPr sz="1600" kern="1200">
                <a:solidFill>
                  <a:schemeClr val="tx1"/>
                </a:solidFill>
                <a:latin typeface="+mn-lt"/>
                <a:ea typeface="+mn-ea"/>
                <a:cs typeface="+mn-cs"/>
              </a:defRPr>
            </a:lvl4pPr>
            <a:lvl5pPr marL="684213" indent="-171450" algn="l" defTabSz="457200" rtl="0" eaLnBrk="1" latinLnBrk="0" hangingPunct="1">
              <a:spcBef>
                <a:spcPct val="20000"/>
              </a:spcBef>
              <a:buClr>
                <a:schemeClr val="bg2"/>
              </a:buClr>
              <a:buFont typeface="Lucida Grande"/>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400"/>
              <a:t>NOTE:  Asset condition categories are intended to be guidelines.  It is up to the supplier to determine where each asset fits based on their experience with the equipment.</a:t>
            </a:r>
          </a:p>
        </p:txBody>
      </p:sp>
    </p:spTree>
    <p:extLst>
      <p:ext uri="{BB962C8B-B14F-4D97-AF65-F5344CB8AC3E}">
        <p14:creationId xmlns:p14="http://schemas.microsoft.com/office/powerpoint/2010/main" val="1785574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234"/>
            <a:ext cx="8229600" cy="819834"/>
          </a:xfrm>
        </p:spPr>
        <p:txBody>
          <a:bodyPr/>
          <a:lstStyle/>
          <a:p>
            <a:r>
              <a:rPr lang="en-US"/>
              <a:t>Supplier Tooling Web Page</a:t>
            </a:r>
          </a:p>
        </p:txBody>
      </p:sp>
      <p:sp>
        <p:nvSpPr>
          <p:cNvPr id="5" name="Content Placeholder 2"/>
          <p:cNvSpPr>
            <a:spLocks noGrp="1"/>
          </p:cNvSpPr>
          <p:nvPr>
            <p:ph idx="1"/>
          </p:nvPr>
        </p:nvSpPr>
        <p:spPr>
          <a:xfrm>
            <a:off x="457200" y="939845"/>
            <a:ext cx="8229600" cy="5462370"/>
          </a:xfrm>
        </p:spPr>
        <p:txBody>
          <a:bodyPr/>
          <a:lstStyle/>
          <a:p>
            <a:r>
              <a:rPr lang="en-US" sz="1800" dirty="0"/>
              <a:t>Once the Asset Data is gathered, it is stored in a Global Database named AMMS, where it can been seen in real time, information and Condition for each Tool.</a:t>
            </a:r>
          </a:p>
          <a:p>
            <a:endParaRPr lang="en-US" sz="1800" dirty="0"/>
          </a:p>
          <a:p>
            <a:r>
              <a:rPr lang="en-US" sz="1800" dirty="0"/>
              <a:t>Once data is loaded, It is the supplier’s responsibility to update asset condition and metering information (if applicable) every quarter, using the AMMS Web Page Interface.</a:t>
            </a:r>
          </a:p>
          <a:p>
            <a:endParaRPr lang="en-US" sz="1800" dirty="0"/>
          </a:p>
          <a:p>
            <a:r>
              <a:rPr lang="en-US" sz="1800" dirty="0"/>
              <a:t>A User name and Password will be assigned to each supplier site. The User and Password can be obtained through the Supply Management Organization.</a:t>
            </a:r>
          </a:p>
          <a:p>
            <a:endParaRPr lang="en-US" sz="1800" dirty="0"/>
          </a:p>
          <a:p>
            <a:r>
              <a:rPr lang="en-US" sz="1800" dirty="0"/>
              <a:t>The Supplier is responsible for the accuracy of the data that is entered.</a:t>
            </a:r>
          </a:p>
          <a:p>
            <a:endParaRPr lang="en-US" sz="1800" dirty="0"/>
          </a:p>
          <a:p>
            <a:r>
              <a:rPr lang="en-US" sz="1800" dirty="0"/>
              <a:t>The Web Address to use is for updates is:</a:t>
            </a:r>
          </a:p>
          <a:p>
            <a:r>
              <a:rPr lang="en-US" sz="1800" u="sng">
                <a:solidFill>
                  <a:srgbClr val="0563C1"/>
                </a:solidFill>
                <a:effectLst/>
                <a:latin typeface="Calibri" panose="020F0502020204030204" pitchFamily="34" charset="0"/>
                <a:ea typeface="Calibri" panose="020F0502020204030204" pitchFamily="34" charset="0"/>
                <a:hlinkClick r:id="rId2"/>
              </a:rPr>
              <a:t>https://tooling.allegion.com/supplierportal/Pages/SupplierLogin.aspx</a:t>
            </a:r>
            <a:endParaRPr lang="en-US" sz="1800" u="sng">
              <a:solidFill>
                <a:srgbClr val="0563C1"/>
              </a:solidFill>
              <a:effectLst/>
              <a:latin typeface="Calibri" panose="020F0502020204030204" pitchFamily="34" charset="0"/>
              <a:ea typeface="Calibri" panose="020F0502020204030204" pitchFamily="34" charset="0"/>
            </a:endParaRPr>
          </a:p>
          <a:p>
            <a:endParaRPr lang="en-US" sz="1800"/>
          </a:p>
        </p:txBody>
      </p:sp>
    </p:spTree>
    <p:extLst>
      <p:ext uri="{BB962C8B-B14F-4D97-AF65-F5344CB8AC3E}">
        <p14:creationId xmlns:p14="http://schemas.microsoft.com/office/powerpoint/2010/main" val="274375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234"/>
            <a:ext cx="8229600" cy="819834"/>
          </a:xfrm>
        </p:spPr>
        <p:txBody>
          <a:bodyPr/>
          <a:lstStyle/>
          <a:p>
            <a:r>
              <a:rPr lang="en-US"/>
              <a:t>Supplier Tooling Web Page</a:t>
            </a:r>
          </a:p>
        </p:txBody>
      </p:sp>
      <p:sp>
        <p:nvSpPr>
          <p:cNvPr id="4" name="Content Placeholder 2"/>
          <p:cNvSpPr>
            <a:spLocks noGrp="1"/>
          </p:cNvSpPr>
          <p:nvPr>
            <p:ph idx="1"/>
          </p:nvPr>
        </p:nvSpPr>
        <p:spPr>
          <a:xfrm>
            <a:off x="457199" y="939845"/>
            <a:ext cx="8574657" cy="5462370"/>
          </a:xfrm>
        </p:spPr>
        <p:txBody>
          <a:bodyPr/>
          <a:lstStyle/>
          <a:p>
            <a:r>
              <a:rPr lang="en-US" sz="1800"/>
              <a:t>After clicking the hyperlink, you are brought to the login page. </a:t>
            </a:r>
          </a:p>
        </p:txBody>
      </p:sp>
      <p:pic>
        <p:nvPicPr>
          <p:cNvPr id="6" name="Picture 5"/>
          <p:cNvPicPr>
            <a:picLocks noChangeAspect="1"/>
          </p:cNvPicPr>
          <p:nvPr/>
        </p:nvPicPr>
        <p:blipFill>
          <a:blip r:embed="rId2"/>
          <a:stretch>
            <a:fillRect/>
          </a:stretch>
        </p:blipFill>
        <p:spPr>
          <a:xfrm>
            <a:off x="457200" y="1595783"/>
            <a:ext cx="8484079" cy="3619200"/>
          </a:xfrm>
          <a:prstGeom prst="rect">
            <a:avLst/>
          </a:prstGeom>
        </p:spPr>
      </p:pic>
    </p:spTree>
    <p:extLst>
      <p:ext uri="{BB962C8B-B14F-4D97-AF65-F5344CB8AC3E}">
        <p14:creationId xmlns:p14="http://schemas.microsoft.com/office/powerpoint/2010/main" val="164034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0524" y="857366"/>
            <a:ext cx="8082951" cy="5462370"/>
          </a:xfrm>
        </p:spPr>
        <p:txBody>
          <a:bodyPr/>
          <a:lstStyle/>
          <a:p>
            <a:r>
              <a:rPr lang="en-US" sz="1800"/>
              <a:t>After logging in, you are directed to the data entry screen.  There are two ways to update asset information.</a:t>
            </a:r>
          </a:p>
          <a:p>
            <a:pPr marL="285750" indent="-285750">
              <a:buFont typeface="Arial" panose="020B0604020202020204" pitchFamily="34" charset="0"/>
              <a:buChar char="•"/>
            </a:pPr>
            <a:r>
              <a:rPr lang="en-US" sz="1800"/>
              <a:t>Individual Update – by selecting the specific tool on the left</a:t>
            </a:r>
          </a:p>
          <a:p>
            <a:pPr marL="285750" indent="-285750">
              <a:buFont typeface="Arial" panose="020B0604020202020204" pitchFamily="34" charset="0"/>
              <a:buChar char="•"/>
            </a:pPr>
            <a:r>
              <a:rPr lang="en-US" sz="1800"/>
              <a:t>Batch Update – by downloading an excel file and updating in groups</a:t>
            </a:r>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p:txBody>
      </p:sp>
      <p:sp>
        <p:nvSpPr>
          <p:cNvPr id="2" name="Title 1"/>
          <p:cNvSpPr>
            <a:spLocks noGrp="1"/>
          </p:cNvSpPr>
          <p:nvPr>
            <p:ph type="title"/>
          </p:nvPr>
        </p:nvSpPr>
        <p:spPr>
          <a:xfrm>
            <a:off x="457200" y="301234"/>
            <a:ext cx="8229600" cy="819834"/>
          </a:xfrm>
        </p:spPr>
        <p:txBody>
          <a:bodyPr/>
          <a:lstStyle/>
          <a:p>
            <a:r>
              <a:rPr lang="en-US"/>
              <a:t>Supplier Tooling Web Page</a:t>
            </a:r>
          </a:p>
        </p:txBody>
      </p:sp>
      <p:pic>
        <p:nvPicPr>
          <p:cNvPr id="3" name="Picture 2"/>
          <p:cNvPicPr>
            <a:picLocks noChangeAspect="1"/>
          </p:cNvPicPr>
          <p:nvPr/>
        </p:nvPicPr>
        <p:blipFill rotWithShape="1">
          <a:blip r:embed="rId2"/>
          <a:srcRect l="3438" t="5762" b="2236"/>
          <a:stretch/>
        </p:blipFill>
        <p:spPr>
          <a:xfrm>
            <a:off x="1147313" y="2576808"/>
            <a:ext cx="6780363" cy="3763607"/>
          </a:xfrm>
          <a:prstGeom prst="rect">
            <a:avLst/>
          </a:prstGeom>
        </p:spPr>
      </p:pic>
      <p:sp>
        <p:nvSpPr>
          <p:cNvPr id="7" name="Rounded Rectangle 6"/>
          <p:cNvSpPr/>
          <p:nvPr/>
        </p:nvSpPr>
        <p:spPr>
          <a:xfrm>
            <a:off x="1250830" y="2533678"/>
            <a:ext cx="2812212" cy="3435797"/>
          </a:xfrm>
          <a:prstGeom prst="roundRect">
            <a:avLst>
              <a:gd name="adj" fmla="val 6238"/>
            </a:avLst>
          </a:prstGeom>
          <a:noFill/>
          <a:ln w="25400">
            <a:solidFill>
              <a:schemeClr val="bg2">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5115464" y="4891174"/>
            <a:ext cx="2812212" cy="1230701"/>
          </a:xfrm>
          <a:prstGeom prst="roundRect">
            <a:avLst>
              <a:gd name="adj" fmla="val 6238"/>
            </a:avLst>
          </a:prstGeom>
          <a:noFill/>
          <a:ln w="25400">
            <a:solidFill>
              <a:schemeClr val="accent3">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5115464" y="4580621"/>
            <a:ext cx="2812212" cy="307777"/>
          </a:xfrm>
          <a:prstGeom prst="rect">
            <a:avLst/>
          </a:prstGeom>
          <a:noFill/>
        </p:spPr>
        <p:txBody>
          <a:bodyPr wrap="square" rtlCol="0">
            <a:spAutoFit/>
          </a:bodyPr>
          <a:lstStyle/>
          <a:p>
            <a:pPr algn="ctr"/>
            <a:r>
              <a:rPr lang="en-US" sz="1400" b="1"/>
              <a:t>Batch Update</a:t>
            </a:r>
          </a:p>
        </p:txBody>
      </p:sp>
      <p:sp>
        <p:nvSpPr>
          <p:cNvPr id="10" name="TextBox 9"/>
          <p:cNvSpPr txBox="1"/>
          <p:nvPr/>
        </p:nvSpPr>
        <p:spPr>
          <a:xfrm>
            <a:off x="1250830" y="2240277"/>
            <a:ext cx="2812212" cy="307777"/>
          </a:xfrm>
          <a:prstGeom prst="rect">
            <a:avLst/>
          </a:prstGeom>
          <a:noFill/>
        </p:spPr>
        <p:txBody>
          <a:bodyPr wrap="square" rtlCol="0">
            <a:spAutoFit/>
          </a:bodyPr>
          <a:lstStyle/>
          <a:p>
            <a:pPr algn="ctr"/>
            <a:r>
              <a:rPr lang="en-US" sz="1400" b="1"/>
              <a:t>Individual Update</a:t>
            </a:r>
          </a:p>
        </p:txBody>
      </p:sp>
    </p:spTree>
    <p:extLst>
      <p:ext uri="{BB962C8B-B14F-4D97-AF65-F5344CB8AC3E}">
        <p14:creationId xmlns:p14="http://schemas.microsoft.com/office/powerpoint/2010/main" val="3189936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0524" y="857366"/>
            <a:ext cx="8082951" cy="5462370"/>
          </a:xfrm>
        </p:spPr>
        <p:txBody>
          <a:bodyPr/>
          <a:lstStyle/>
          <a:p>
            <a:r>
              <a:rPr lang="en-US" sz="1800"/>
              <a:t>To update a single tool’s condition, select the tool by either the ID or by the description.  The tools information from the last update will load automatically.  The sections outlined below are available to update.</a:t>
            </a:r>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a:p>
            <a:endParaRPr lang="en-US" sz="1800"/>
          </a:p>
        </p:txBody>
      </p:sp>
      <p:sp>
        <p:nvSpPr>
          <p:cNvPr id="2" name="Title 1"/>
          <p:cNvSpPr>
            <a:spLocks noGrp="1"/>
          </p:cNvSpPr>
          <p:nvPr>
            <p:ph type="title"/>
          </p:nvPr>
        </p:nvSpPr>
        <p:spPr>
          <a:xfrm>
            <a:off x="457200" y="301234"/>
            <a:ext cx="8229600" cy="819834"/>
          </a:xfrm>
        </p:spPr>
        <p:txBody>
          <a:bodyPr/>
          <a:lstStyle/>
          <a:p>
            <a:r>
              <a:rPr lang="en-US"/>
              <a:t>Supplier Tooling – Individual Update</a:t>
            </a:r>
          </a:p>
        </p:txBody>
      </p:sp>
      <p:pic>
        <p:nvPicPr>
          <p:cNvPr id="3" name="Picture 2"/>
          <p:cNvPicPr>
            <a:picLocks noChangeAspect="1"/>
          </p:cNvPicPr>
          <p:nvPr/>
        </p:nvPicPr>
        <p:blipFill rotWithShape="1">
          <a:blip r:embed="rId2"/>
          <a:srcRect l="3438" t="5762"/>
          <a:stretch/>
        </p:blipFill>
        <p:spPr>
          <a:xfrm>
            <a:off x="766765" y="1992704"/>
            <a:ext cx="7610467" cy="4327032"/>
          </a:xfrm>
          <a:prstGeom prst="rect">
            <a:avLst/>
          </a:prstGeom>
        </p:spPr>
      </p:pic>
      <p:sp>
        <p:nvSpPr>
          <p:cNvPr id="5" name="Rounded Rectangle 4"/>
          <p:cNvSpPr/>
          <p:nvPr/>
        </p:nvSpPr>
        <p:spPr>
          <a:xfrm>
            <a:off x="887675" y="3943963"/>
            <a:ext cx="1864151" cy="1861613"/>
          </a:xfrm>
          <a:prstGeom prst="roundRect">
            <a:avLst/>
          </a:prstGeom>
          <a:noFill/>
          <a:ln w="25400">
            <a:solidFill>
              <a:schemeClr val="bg2">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2586491"/>
      </p:ext>
    </p:extLst>
  </p:cSld>
  <p:clrMapOvr>
    <a:masterClrMapping/>
  </p:clrMapOvr>
</p:sld>
</file>

<file path=ppt/theme/theme1.xml><?xml version="1.0" encoding="utf-8"?>
<a:theme xmlns:a="http://schemas.openxmlformats.org/drawingml/2006/main" name="PowerPoint_Template">
  <a:themeElements>
    <a:clrScheme name="Allegion">
      <a:dk1>
        <a:srgbClr val="000000"/>
      </a:dk1>
      <a:lt1>
        <a:sysClr val="window" lastClr="FFFFFF"/>
      </a:lt1>
      <a:dk2>
        <a:srgbClr val="C05131"/>
      </a:dk2>
      <a:lt2>
        <a:srgbClr val="FF671F"/>
      </a:lt2>
      <a:accent1>
        <a:srgbClr val="007681"/>
      </a:accent1>
      <a:accent2>
        <a:srgbClr val="DC582A"/>
      </a:accent2>
      <a:accent3>
        <a:srgbClr val="509E2F"/>
      </a:accent3>
      <a:accent4>
        <a:srgbClr val="7E5475"/>
      </a:accent4>
      <a:accent5>
        <a:srgbClr val="0076A5"/>
      </a:accent5>
      <a:accent6>
        <a:srgbClr val="FFB500"/>
      </a:accent6>
      <a:hlink>
        <a:srgbClr val="0076A5"/>
      </a:hlink>
      <a:folHlink>
        <a:srgbClr val="7E547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86700"/>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C813B8616B6EE41A56A4705E08AE1EF" ma:contentTypeVersion="5" ma:contentTypeDescription="Create a new document." ma:contentTypeScope="" ma:versionID="efa7b27653fb2abdeba676da73f21def">
  <xsd:schema xmlns:xsd="http://www.w3.org/2001/XMLSchema" xmlns:xs="http://www.w3.org/2001/XMLSchema" xmlns:p="http://schemas.microsoft.com/office/2006/metadata/properties" xmlns:ns2="c46aa450-1d7f-4afd-bb76-c28109b82f57" targetNamespace="http://schemas.microsoft.com/office/2006/metadata/properties" ma:root="true" ma:fieldsID="3a7d0acda135710ad3d5a35d353bb350" ns2:_="">
    <xsd:import namespace="c46aa450-1d7f-4afd-bb76-c28109b82f5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6aa450-1d7f-4afd-bb76-c28109b82f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1FD384-8B35-4744-8BA9-DB2EEE03ED11}">
  <ds:schemaRefs>
    <ds:schemaRef ds:uri="http://schemas.microsoft.com/sharepoint/v3/contenttype/forms"/>
  </ds:schemaRefs>
</ds:datastoreItem>
</file>

<file path=customXml/itemProps2.xml><?xml version="1.0" encoding="utf-8"?>
<ds:datastoreItem xmlns:ds="http://schemas.openxmlformats.org/officeDocument/2006/customXml" ds:itemID="{55AECB0B-4D0F-4750-914B-56F0A688FC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6aa450-1d7f-4afd-bb76-c28109b82f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4A995D-5F42-40EF-ABDB-FC4A0546FD9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46aa450-1d7f-4afd-bb76-c28109b82f5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325</TotalTime>
  <Words>1062</Words>
  <Application>Microsoft Office PowerPoint</Application>
  <PresentationFormat>On-screen Show (4:3)</PresentationFormat>
  <Paragraphs>148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Lucida Grande</vt:lpstr>
      <vt:lpstr>Wingdings</vt:lpstr>
      <vt:lpstr>PowerPoint_Template</vt:lpstr>
      <vt:lpstr>Supplier Asset Management Training Module</vt:lpstr>
      <vt:lpstr>Introduction</vt:lpstr>
      <vt:lpstr>Introduction</vt:lpstr>
      <vt:lpstr>Expectations for Suppliers and Allegion S.M.</vt:lpstr>
      <vt:lpstr>Supplier Asset – Condition Rating Guidelines</vt:lpstr>
      <vt:lpstr>Supplier Tooling Web Page</vt:lpstr>
      <vt:lpstr>Supplier Tooling Web Page</vt:lpstr>
      <vt:lpstr>Supplier Tooling Web Page</vt:lpstr>
      <vt:lpstr>Supplier Tooling – Individual Update</vt:lpstr>
      <vt:lpstr>Supplier Tooling – Individual Update</vt:lpstr>
      <vt:lpstr>Supplier Tooling – Batch Update</vt:lpstr>
      <vt:lpstr>Supplier Tooling – Batch Update</vt:lpstr>
      <vt:lpstr>Supplier Tooling – Batch Update</vt:lpstr>
      <vt:lpstr>General Notes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Supplier Asset Management Training Module</dc:title>
  <cp:lastModifiedBy>Young, Adam</cp:lastModifiedBy>
  <cp:revision>3</cp:revision>
  <dcterms:modified xsi:type="dcterms:W3CDTF">2021-12-07T16:41:15Z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0x0101002C813B8616B6EE41A56A4705E08AE1EF</vt:lpwstr>
  </property>
</Properties>
</file>