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1"/>
  </p:notesMasterIdLst>
  <p:handoutMasterIdLst>
    <p:handoutMasterId r:id="rId32"/>
  </p:handoutMasterIdLst>
  <p:sldIdLst>
    <p:sldId id="273" r:id="rId6"/>
    <p:sldId id="433" r:id="rId7"/>
    <p:sldId id="404" r:id="rId8"/>
    <p:sldId id="436" r:id="rId9"/>
    <p:sldId id="437" r:id="rId10"/>
    <p:sldId id="441" r:id="rId11"/>
    <p:sldId id="435" r:id="rId12"/>
    <p:sldId id="442" r:id="rId13"/>
    <p:sldId id="456" r:id="rId14"/>
    <p:sldId id="457" r:id="rId15"/>
    <p:sldId id="458" r:id="rId16"/>
    <p:sldId id="467" r:id="rId17"/>
    <p:sldId id="459" r:id="rId18"/>
    <p:sldId id="465" r:id="rId19"/>
    <p:sldId id="464" r:id="rId20"/>
    <p:sldId id="462" r:id="rId21"/>
    <p:sldId id="463" r:id="rId22"/>
    <p:sldId id="466" r:id="rId23"/>
    <p:sldId id="460" r:id="rId24"/>
    <p:sldId id="461" r:id="rId25"/>
    <p:sldId id="468" r:id="rId26"/>
    <p:sldId id="469" r:id="rId27"/>
    <p:sldId id="422" r:id="rId28"/>
    <p:sldId id="432" r:id="rId29"/>
    <p:sldId id="417" r:id="rId30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389C603-9B80-4E47-850B-F662D262D82C}">
          <p14:sldIdLst>
            <p14:sldId id="273"/>
            <p14:sldId id="433"/>
            <p14:sldId id="404"/>
            <p14:sldId id="436"/>
            <p14:sldId id="437"/>
            <p14:sldId id="441"/>
            <p14:sldId id="435"/>
            <p14:sldId id="442"/>
            <p14:sldId id="456"/>
            <p14:sldId id="457"/>
            <p14:sldId id="458"/>
            <p14:sldId id="467"/>
            <p14:sldId id="459"/>
            <p14:sldId id="465"/>
            <p14:sldId id="464"/>
            <p14:sldId id="462"/>
            <p14:sldId id="463"/>
            <p14:sldId id="466"/>
            <p14:sldId id="460"/>
            <p14:sldId id="461"/>
            <p14:sldId id="468"/>
            <p14:sldId id="469"/>
            <p14:sldId id="422"/>
            <p14:sldId id="432"/>
            <p14:sldId id="417"/>
          </p14:sldIdLst>
        </p14:section>
        <p14:section name="Closing Slide" id="{8E0A16A9-81F4-4EFA-B3C4-8E54316C988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ch, Molly L" initials="KM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3300"/>
    <a:srgbClr val="FF3300"/>
    <a:srgbClr val="C05131"/>
    <a:srgbClr val="007681"/>
    <a:srgbClr val="509E2F"/>
    <a:srgbClr val="0076A5"/>
    <a:srgbClr val="E1E1E1"/>
    <a:srgbClr val="939393"/>
    <a:srgbClr val="6E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578F52-4588-4770-AD68-3BD925FB35BC}" v="8" dt="2020-01-14T15:53:01.310"/>
    <p1510:client id="{6453C1EB-A325-4DE5-A358-ECE4F127F038}" v="1" dt="2020-01-14T15:56:06.5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1" autoAdjust="0"/>
    <p:restoredTop sz="91156" autoAdjust="0"/>
  </p:normalViewPr>
  <p:slideViewPr>
    <p:cSldViewPr snapToGrid="0" snapToObjects="1">
      <p:cViewPr varScale="1">
        <p:scale>
          <a:sx n="112" d="100"/>
          <a:sy n="112" d="100"/>
        </p:scale>
        <p:origin x="214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ch, Molly L" userId="32355e2d-ce3e-43b2-b180-c82c5a9b1326" providerId="ADAL" clId="{6453C1EB-A325-4DE5-A358-ECE4F127F038}"/>
    <pc:docChg chg="modSld">
      <pc:chgData name="Krich, Molly L" userId="32355e2d-ce3e-43b2-b180-c82c5a9b1326" providerId="ADAL" clId="{6453C1EB-A325-4DE5-A358-ECE4F127F038}" dt="2020-01-14T15:56:05.506" v="6" actId="20577"/>
      <pc:docMkLst>
        <pc:docMk/>
      </pc:docMkLst>
      <pc:sldChg chg="modSp">
        <pc:chgData name="Krich, Molly L" userId="32355e2d-ce3e-43b2-b180-c82c5a9b1326" providerId="ADAL" clId="{6453C1EB-A325-4DE5-A358-ECE4F127F038}" dt="2020-01-14T15:56:05.506" v="6" actId="20577"/>
        <pc:sldMkLst>
          <pc:docMk/>
          <pc:sldMk cId="3750530400" sldId="432"/>
        </pc:sldMkLst>
        <pc:spChg chg="mod">
          <ac:chgData name="Krich, Molly L" userId="32355e2d-ce3e-43b2-b180-c82c5a9b1326" providerId="ADAL" clId="{6453C1EB-A325-4DE5-A358-ECE4F127F038}" dt="2020-01-14T15:56:05.506" v="6" actId="20577"/>
          <ac:spMkLst>
            <pc:docMk/>
            <pc:sldMk cId="3750530400" sldId="432"/>
            <ac:spMk id="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103" tIns="48052" rIns="96103" bIns="4805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103" tIns="48052" rIns="96103" bIns="48052" rtlCol="0"/>
          <a:lstStyle>
            <a:lvl1pPr algn="r">
              <a:defRPr sz="1300"/>
            </a:lvl1pPr>
          </a:lstStyle>
          <a:p>
            <a:fld id="{B9C12EE5-8B6E-45F9-9579-BE7EF53F7C9F}" type="datetimeFigureOut">
              <a:rPr lang="en-US" smtClean="0"/>
              <a:t>6/14/20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103" tIns="48052" rIns="96103" bIns="4805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6103" tIns="48052" rIns="96103" bIns="48052" rtlCol="0" anchor="b"/>
          <a:lstStyle>
            <a:lvl1pPr algn="r">
              <a:defRPr sz="1300"/>
            </a:lvl1pPr>
          </a:lstStyle>
          <a:p>
            <a:fld id="{832807FC-3362-40BA-A5C9-723C0A07A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606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103" tIns="48052" rIns="96103" bIns="4805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103" tIns="48052" rIns="96103" bIns="48052" rtlCol="0"/>
          <a:lstStyle>
            <a:lvl1pPr algn="r">
              <a:defRPr sz="1300"/>
            </a:lvl1pPr>
          </a:lstStyle>
          <a:p>
            <a:fld id="{813A17A4-BA09-45F4-B2D4-7487CB1126C4}" type="datetimeFigureOut">
              <a:rPr lang="en-US" smtClean="0"/>
              <a:t>6/14/20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103" tIns="48052" rIns="96103" bIns="4805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103" tIns="48052" rIns="96103" bIns="480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103" tIns="48052" rIns="96103" bIns="4805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6103" tIns="48052" rIns="96103" bIns="48052" rtlCol="0" anchor="b"/>
          <a:lstStyle>
            <a:lvl1pPr algn="r">
              <a:defRPr sz="1300"/>
            </a:lvl1pPr>
          </a:lstStyle>
          <a:p>
            <a:fld id="{D3A75928-3C3E-4838-8C20-94922049B5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01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75928-3C3E-4838-8C20-94922049B58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823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72646" indent="-297170"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88685" indent="-237738"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64158" indent="-237738"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139631" indent="-237738"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615106" indent="-237738" defTabSz="94269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3090578" indent="-237738" defTabSz="94269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566052" indent="-237738" defTabSz="94269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4041525" indent="-237738" defTabSz="94269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83AA0BAA-BA11-4115-9F20-7661AADC8A5B}" type="slidenum">
              <a:rPr lang="en-US" sz="1300" b="0">
                <a:solidFill>
                  <a:srgbClr val="000000"/>
                </a:solidFill>
                <a:latin typeface="Times New Roman" pitchFamily="18" charset="0"/>
              </a:rPr>
              <a:pPr/>
              <a:t>25</a:t>
            </a:fld>
            <a:endParaRPr lang="en-US" sz="13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35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75928-3C3E-4838-8C20-94922049B58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846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75928-3C3E-4838-8C20-94922049B58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825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75928-3C3E-4838-8C20-94922049B58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41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75928-3C3E-4838-8C20-94922049B58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338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75928-3C3E-4838-8C20-94922049B58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871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75928-3C3E-4838-8C20-94922049B58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710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Tedarikçi web portalında, İngilizce, Çince, Almanca, Fransızca, Hintçe, İtalyanca, İspanyolca ve Türkçe</a:t>
            </a:r>
          </a:p>
          <a:p>
            <a:r>
              <a:rPr lang="en-US"/>
              <a:t>Kılavuzlar, yerel dillerde açıklamalar içeren ekran görüntülerini gösterir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75928-3C3E-4838-8C20-94922049B58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87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72646" indent="-297170"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88685" indent="-237738"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64158" indent="-237738"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139631" indent="-237738"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615106" indent="-237738" defTabSz="94269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3090578" indent="-237738" defTabSz="94269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566052" indent="-237738" defTabSz="94269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4041525" indent="-237738" defTabSz="94269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83AA0BAA-BA11-4115-9F20-7661AADC8A5B}" type="slidenum">
              <a:rPr lang="en-US" sz="1300" b="0">
                <a:solidFill>
                  <a:srgbClr val="000000"/>
                </a:solidFill>
                <a:latin typeface="Times New Roman" pitchFamily="18" charset="0"/>
              </a:rPr>
              <a:pPr/>
              <a:t>24</a:t>
            </a:fld>
            <a:endParaRPr lang="en-US" sz="13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814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White">
          <a:xfrm>
            <a:off x="226066" y="228600"/>
            <a:ext cx="6400800" cy="6400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invGray">
          <a:xfrm>
            <a:off x="576072" y="2797254"/>
            <a:ext cx="5760399" cy="1470025"/>
          </a:xfrm>
        </p:spPr>
        <p:txBody>
          <a:bodyPr lIns="0" rIns="0" anchor="t">
            <a:norm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invGray">
          <a:xfrm>
            <a:off x="587022" y="2549674"/>
            <a:ext cx="5749449" cy="322855"/>
          </a:xfrm>
        </p:spPr>
        <p:txBody>
          <a:bodyPr vert="horz" lIns="0" tIns="45720" rIns="0" bIns="45720" rtlCol="0" anchor="t">
            <a:normAutofit/>
          </a:bodyPr>
          <a:lstStyle>
            <a:lvl1pPr marL="0" indent="0">
              <a:buNone/>
              <a:defRPr lang="en-US" sz="1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 bwMode="invGray">
          <a:xfrm>
            <a:off x="578461" y="4637581"/>
            <a:ext cx="5758009" cy="522335"/>
          </a:xfrm>
        </p:spPr>
        <p:txBody>
          <a:bodyPr vert="horz" lIns="0" tIns="45720" rIns="0" bIns="45720" rtlCol="0" anchor="t">
            <a:normAutofit/>
          </a:bodyPr>
          <a:lstStyle>
            <a:lvl1pPr>
              <a:defRPr lang="en-US" sz="1400" b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2800" smtClean="0"/>
            </a:lvl2pPr>
            <a:lvl3pPr>
              <a:defRPr lang="en-US" sz="2400" smtClean="0"/>
            </a:lvl3pPr>
            <a:lvl4pPr>
              <a:defRPr lang="en-US" sz="2000" smtClean="0"/>
            </a:lvl4pPr>
            <a:lvl5pPr>
              <a:defRPr lang="en-US" sz="2000"/>
            </a:lvl5pPr>
          </a:lstStyle>
          <a:p>
            <a:pPr lvl="0">
              <a:spcBef>
                <a:spcPct val="0"/>
              </a:spcBef>
              <a:buFont typeface="Arial"/>
            </a:pPr>
            <a:r>
              <a:rPr lang="en-US"/>
              <a:t>Click to edit Master text styles</a:t>
            </a:r>
          </a:p>
        </p:txBody>
      </p:sp>
      <p:pic>
        <p:nvPicPr>
          <p:cNvPr id="7" name="Picture 6" descr="ALLE_CMYK_V_Taglin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132" y="441252"/>
            <a:ext cx="1421283" cy="122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19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6874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58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copy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blackWhite">
          <a:xfrm>
            <a:off x="226066" y="228600"/>
            <a:ext cx="6400800" cy="6400800"/>
          </a:xfrm>
          <a:prstGeom prst="rect">
            <a:avLst/>
          </a:prstGeom>
          <a:solidFill>
            <a:schemeClr val="bg2">
              <a:alpha val="8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invGray">
          <a:xfrm>
            <a:off x="576072" y="2797254"/>
            <a:ext cx="5760399" cy="1470025"/>
          </a:xfrm>
        </p:spPr>
        <p:txBody>
          <a:bodyPr lIns="0" rIns="0" anchor="t">
            <a:norm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invGray">
          <a:xfrm>
            <a:off x="587022" y="2549674"/>
            <a:ext cx="5749449" cy="322855"/>
          </a:xfrm>
        </p:spPr>
        <p:txBody>
          <a:bodyPr vert="horz" lIns="0" tIns="45720" rIns="0" bIns="45720" rtlCol="0" anchor="t">
            <a:normAutofit/>
          </a:bodyPr>
          <a:lstStyle>
            <a:lvl1pPr marL="0" indent="0">
              <a:buNone/>
              <a:defRPr lang="en-US" sz="1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 bwMode="invGray">
          <a:xfrm>
            <a:off x="578461" y="4637581"/>
            <a:ext cx="5758009" cy="522335"/>
          </a:xfrm>
        </p:spPr>
        <p:txBody>
          <a:bodyPr vert="horz" lIns="0" tIns="45720" rIns="0" bIns="45720" rtlCol="0" anchor="t">
            <a:normAutofit/>
          </a:bodyPr>
          <a:lstStyle>
            <a:lvl1pPr>
              <a:defRPr lang="en-US" sz="1400" b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2800" smtClean="0"/>
            </a:lvl2pPr>
            <a:lvl3pPr>
              <a:defRPr lang="en-US" sz="2400" smtClean="0"/>
            </a:lvl3pPr>
            <a:lvl4pPr>
              <a:defRPr lang="en-US" sz="2000" smtClean="0"/>
            </a:lvl4pPr>
            <a:lvl5pPr>
              <a:defRPr lang="en-US" sz="2000"/>
            </a:lvl5pPr>
          </a:lstStyle>
          <a:p>
            <a:pPr lvl="0">
              <a:spcBef>
                <a:spcPct val="0"/>
              </a:spcBef>
              <a:buFont typeface="Arial"/>
            </a:pPr>
            <a:r>
              <a:rPr lang="en-US"/>
              <a:t>Click to edit Master text styles</a:t>
            </a:r>
          </a:p>
        </p:txBody>
      </p:sp>
      <p:sp>
        <p:nvSpPr>
          <p:cNvPr id="9" name="Text Box 6"/>
          <p:cNvSpPr txBox="1">
            <a:spLocks noChangeArrowheads="1"/>
          </p:cNvSpPr>
          <p:nvPr userDrawn="1"/>
        </p:nvSpPr>
        <p:spPr bwMode="auto">
          <a:xfrm>
            <a:off x="7213600" y="3748314"/>
            <a:ext cx="1930400" cy="2881086"/>
          </a:xfrm>
          <a:prstGeom prst="rect">
            <a:avLst/>
          </a:prstGeom>
          <a:solidFill>
            <a:schemeClr val="accent6">
              <a:alpha val="7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1440">
            <a:noAutofit/>
          </a:bodyPr>
          <a:lstStyle/>
          <a:p>
            <a:pPr marL="0" indent="0">
              <a:buFont typeface="Arial"/>
              <a:buNone/>
            </a:pPr>
            <a:r>
              <a:rPr lang="en-US" sz="8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FULL BLEED </a:t>
            </a:r>
            <a:r>
              <a:rPr lang="en-US" sz="800" b="1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IMAGE COVER</a:t>
            </a:r>
          </a:p>
          <a:p>
            <a:pPr marL="58738" indent="-58738">
              <a:buFont typeface="Arial"/>
              <a:buChar char="•"/>
            </a:pPr>
            <a:r>
              <a:rPr lang="en-US" sz="800" b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Select an image that relates to the presentation subject and aligns to the Allegion </a:t>
            </a:r>
            <a:r>
              <a:rPr lang="en-US" sz="800" b="0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imagery guidelines</a:t>
            </a:r>
            <a:r>
              <a:rPr lang="en-US" sz="800" b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.</a:t>
            </a:r>
          </a:p>
          <a:p>
            <a:pPr marL="58738" indent="-58738" algn="l" defTabSz="457200" rtl="0" eaLnBrk="1" latinLnBrk="0" hangingPunct="1">
              <a:buFont typeface="Arial"/>
              <a:buChar char="•"/>
            </a:pPr>
            <a:r>
              <a:rPr lang="en-US" sz="800" b="0" kern="12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Ensure the image does not diminish the </a:t>
            </a:r>
            <a:r>
              <a:rPr lang="en-US" sz="800" b="0" kern="1200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visibility </a:t>
            </a:r>
            <a:r>
              <a:rPr lang="en-US" sz="800" b="0" kern="12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of the logo.</a:t>
            </a:r>
          </a:p>
          <a:p>
            <a:pPr marL="58738" indent="-58738" algn="l" defTabSz="457200" rtl="0" eaLnBrk="1" latinLnBrk="0" hangingPunct="1">
              <a:buFont typeface="Arial"/>
              <a:buChar char="•"/>
            </a:pPr>
            <a:r>
              <a:rPr lang="en-US" sz="800" b="0" kern="12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Do not use more than one image.</a:t>
            </a:r>
          </a:p>
          <a:p>
            <a:endParaRPr lang="en-US" sz="800" b="1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r>
              <a:rPr lang="en-US" sz="8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CHANGING A PHOTO IN THE IMAGE AREA</a:t>
            </a:r>
          </a:p>
          <a:p>
            <a:pPr marL="58738" indent="-58738">
              <a:buFont typeface="Arial"/>
              <a:buChar char="•"/>
            </a:pPr>
            <a: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In your menu bar select </a:t>
            </a:r>
            <a:b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“View” &gt; “Master” &gt; “Slide Master”</a:t>
            </a:r>
          </a:p>
          <a:p>
            <a:pPr marL="58738" indent="-58738">
              <a:buFont typeface="Arial"/>
              <a:buChar char="•"/>
            </a:pPr>
            <a: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Go to the Title Slide Image Master you wish to change</a:t>
            </a:r>
          </a:p>
          <a:p>
            <a:pPr marL="58738" indent="-58738">
              <a:buFont typeface="Arial"/>
              <a:buChar char="•"/>
            </a:pPr>
            <a: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Select the image and delete </a:t>
            </a:r>
          </a:p>
          <a:p>
            <a:pPr marL="58738" indent="-58738">
              <a:buFont typeface="Arial"/>
              <a:buChar char="•"/>
            </a:pPr>
            <a: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Insert</a:t>
            </a:r>
            <a:r>
              <a:rPr lang="en-US" sz="800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new image/photo on page</a:t>
            </a:r>
            <a:endParaRPr lang="en-US" sz="80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58738" indent="-58738">
              <a:buFont typeface="Arial"/>
              <a:buChar char="•"/>
            </a:pPr>
            <a: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Once the new image placement is finalized, select </a:t>
            </a:r>
            <a:b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r>
              <a:rPr lang="ja-JP" alt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“</a:t>
            </a:r>
            <a: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Arrange</a:t>
            </a:r>
            <a:r>
              <a:rPr lang="ja-JP" alt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”</a:t>
            </a:r>
            <a: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&gt; </a:t>
            </a:r>
            <a:r>
              <a:rPr lang="ja-JP" alt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“</a:t>
            </a:r>
            <a: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Send to back</a:t>
            </a:r>
            <a:r>
              <a:rPr lang="ja-JP" alt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”</a:t>
            </a:r>
            <a:endParaRPr lang="en-US" sz="80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endParaRPr lang="en-US" sz="800" b="1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r>
              <a:rPr lang="en-US" sz="8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DELETE THESE INSTRUCTIONS BEFORE FINAL USE.</a:t>
            </a:r>
          </a:p>
        </p:txBody>
      </p:sp>
      <p:pic>
        <p:nvPicPr>
          <p:cNvPr id="11" name="Picture 10" descr="ALLE_CMYK_V_Taglin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132" y="441252"/>
            <a:ext cx="1421283" cy="122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61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3401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2863"/>
            <a:ext cx="8229600" cy="4361991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1062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226066" y="228600"/>
            <a:ext cx="6400800" cy="6400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 bwMode="invGray">
          <a:xfrm>
            <a:off x="576072" y="2797254"/>
            <a:ext cx="5760399" cy="1470025"/>
          </a:xfrm>
        </p:spPr>
        <p:txBody>
          <a:bodyPr lIns="0" rIns="0" anchor="t">
            <a:norm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invGray">
          <a:xfrm>
            <a:off x="587022" y="2549674"/>
            <a:ext cx="5749449" cy="322855"/>
          </a:xfrm>
        </p:spPr>
        <p:txBody>
          <a:bodyPr vert="horz" lIns="0" tIns="45720" rIns="0" bIns="45720" rtlCol="0" anchor="t">
            <a:normAutofit/>
          </a:bodyPr>
          <a:lstStyle>
            <a:lvl1pPr marL="0" indent="0">
              <a:buNone/>
              <a:defRPr lang="en-US" sz="1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ALLE_CMYK_V_Taglin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132" y="441252"/>
            <a:ext cx="1421283" cy="122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1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457200" y="1600200"/>
            <a:ext cx="4038600" cy="45259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648200" y="1600200"/>
            <a:ext cx="4038600" cy="45259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5314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white">
          <a:xfrm>
            <a:off x="3264645" y="452157"/>
            <a:ext cx="5432211" cy="5450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 bwMode="invGray">
          <a:xfrm>
            <a:off x="3264646" y="452157"/>
            <a:ext cx="2712781" cy="5450167"/>
          </a:xfrm>
          <a:noFill/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7200" y="301234"/>
            <a:ext cx="2647870" cy="11430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457200" y="1695591"/>
            <a:ext cx="2647870" cy="420673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1"/>
          </p:nvPr>
        </p:nvSpPr>
        <p:spPr bwMode="invGray">
          <a:xfrm>
            <a:off x="5990725" y="452157"/>
            <a:ext cx="2712781" cy="5450167"/>
          </a:xfrm>
          <a:noFill/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64300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7200" y="301234"/>
            <a:ext cx="2647870" cy="11430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457200" y="1695591"/>
            <a:ext cx="2647870" cy="420240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gray">
          <a:xfrm>
            <a:off x="3264644" y="452156"/>
            <a:ext cx="5425563" cy="5445840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71382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57200" y="2174875"/>
            <a:ext cx="4040188" cy="39512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gray">
          <a:xfrm>
            <a:off x="4645025" y="2174875"/>
            <a:ext cx="4041775" cy="39512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12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57200" y="301234"/>
            <a:ext cx="8229600" cy="114300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673340"/>
            <a:ext cx="8229600" cy="4151514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7"/>
          <p:cNvSpPr txBox="1">
            <a:spLocks/>
          </p:cNvSpPr>
          <p:nvPr/>
        </p:nvSpPr>
        <p:spPr>
          <a:xfrm>
            <a:off x="450849" y="6314630"/>
            <a:ext cx="6118335" cy="372366"/>
          </a:xfrm>
          <a:prstGeom prst="rect">
            <a:avLst/>
          </a:prstGeom>
        </p:spPr>
        <p:txBody>
          <a:bodyPr vert="horz" lIns="0" tIns="45720" rIns="91440" bIns="45720" rtlCol="0" anchor="t"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None/>
              <a:defRPr lang="en-US" sz="120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73038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6075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668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8D7474-F959-4F4F-B552-144BC6A81CE6}" type="slidenum">
              <a:rPr lang="en-US" smtClean="0"/>
              <a:pPr/>
              <a:t>‹#›</a:t>
            </a:fld>
            <a:r>
              <a:rPr lang="en-US" dirty="0"/>
              <a:t> | Allegion PRISM system</a:t>
            </a:r>
          </a:p>
        </p:txBody>
      </p:sp>
      <p:pic>
        <p:nvPicPr>
          <p:cNvPr id="7" name="Picture 6" descr="Allegion_tm_v_c_large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38874" y="6001016"/>
            <a:ext cx="798607" cy="52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7" r:id="rId4"/>
    <p:sldLayoutId id="2147483651" r:id="rId5"/>
    <p:sldLayoutId id="2147483652" r:id="rId6"/>
    <p:sldLayoutId id="2147483658" r:id="rId7"/>
    <p:sldLayoutId id="2147483659" r:id="rId8"/>
    <p:sldLayoutId id="2147483653" r:id="rId9"/>
    <p:sldLayoutId id="2147483654" r:id="rId10"/>
    <p:sldLayoutId id="2147483655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defTabSz="457200" rtl="0" eaLnBrk="1" latinLnBrk="0" hangingPunct="1">
        <a:spcBef>
          <a:spcPct val="20000"/>
        </a:spcBef>
        <a:buClr>
          <a:schemeClr val="bg2"/>
        </a:buClr>
        <a:buSzPct val="110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46075" indent="-173038" algn="l" defTabSz="457200" rtl="0" eaLnBrk="1" latinLnBrk="0" hangingPunct="1">
        <a:spcBef>
          <a:spcPct val="20000"/>
        </a:spcBef>
        <a:buClr>
          <a:schemeClr val="bg2"/>
        </a:buClr>
        <a:buFont typeface="Lucida Grande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12763" indent="-166688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84213" indent="-171450" algn="l" defTabSz="457200" rtl="0" eaLnBrk="1" latinLnBrk="0" hangingPunct="1">
        <a:spcBef>
          <a:spcPct val="20000"/>
        </a:spcBef>
        <a:buClr>
          <a:schemeClr val="bg2"/>
        </a:buClr>
        <a:buFont typeface="Lucida Grande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legion.com/content/dam/allegion-corp/supplier-portal/globalsupptools-qm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legion.com/corp/en/footer/policies/supplier-portal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bellis@allegion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olly.krich@allegion.com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global8d.com/allegio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prismportal.ne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Allegion PRISM 8D'ler için Tedarikçi Talimatları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Allegion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Güncelleme 1-2020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73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/>
              <a:t>Full 8D'ler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6D2E02-2470-4891-A2A3-1B31B6854356}"/>
              </a:ext>
            </a:extLst>
          </p:cNvPr>
          <p:cNvSpPr txBox="1">
            <a:spLocks/>
          </p:cNvSpPr>
          <p:nvPr/>
        </p:nvSpPr>
        <p:spPr bwMode="gray">
          <a:xfrm>
            <a:off x="457199" y="841972"/>
            <a:ext cx="8324851" cy="54592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6075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668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de-DE"/>
              <a:t>D0 - D2'deki bilgilerin doğru ve ayrıntılı olmasından Allegion sorumludur.</a:t>
            </a:r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de-DE"/>
          </a:p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de-DE"/>
              <a:t>Satıcılar her adımdaki ayrıntıları doldurmak ve belgelendirmekten sorumludur - D3 - D8. </a:t>
            </a:r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de-DE"/>
          </a:p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de-DE" b="1">
                <a:solidFill>
                  <a:schemeClr val="bg2"/>
                </a:solidFill>
              </a:rPr>
              <a:t>8D'nin D Adım Durumu değiştirilerek 8D, “D8 ile Tamamla” olarak işaretlenmelidir.  </a:t>
            </a:r>
          </a:p>
          <a:p>
            <a:pPr marL="631825" lvl="2" indent="-285750">
              <a:buFont typeface="Wingdings" panose="05000000000000000000" pitchFamily="2" charset="2"/>
              <a:buChar char="§"/>
            </a:pPr>
            <a:r>
              <a:rPr lang="de-DE" b="1">
                <a:solidFill>
                  <a:schemeClr val="bg2"/>
                </a:solidFill>
              </a:rPr>
              <a:t>Bu, 8D'nin zamanında olması için durumun “D2 ile tamamla” olarak değiştirildiği tarihten itibaren 60 gün içinde yapılmalıdır.  </a:t>
            </a:r>
          </a:p>
          <a:p>
            <a:pPr marL="631825" lvl="2" indent="-285750">
              <a:buFont typeface="Wingdings" panose="05000000000000000000" pitchFamily="2" charset="2"/>
              <a:buChar char="§"/>
            </a:pPr>
            <a:r>
              <a:rPr lang="de-DE"/>
              <a:t>Bu gereklilik, Allegion’ın Kalite - Uygun olmayan malzeme bölümünde Global Tedarikçi Gereksinimleri El Kitabında da belirtilmiştir.  </a:t>
            </a:r>
          </a:p>
          <a:p>
            <a:pPr marL="631825" lvl="2" indent="-285750">
              <a:buFont typeface="Wingdings" panose="05000000000000000000" pitchFamily="2" charset="2"/>
              <a:buChar char="§"/>
            </a:pPr>
            <a:r>
              <a:rPr lang="de-DE">
                <a:hlinkClick r:id="rId3"/>
              </a:rPr>
              <a:t>Allegion Tedarikçi Portalı'nda Global Tedarikçi Gereksinimleri El Kitabı</a:t>
            </a:r>
            <a:r>
              <a:rPr lang="de-DE"/>
              <a:t> </a:t>
            </a:r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de-DE"/>
          </a:p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de-DE"/>
              <a:t>Resimler ve dosyalar sisteme eklenebilir.</a:t>
            </a:r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de-DE"/>
          </a:p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de-DE"/>
              <a:t>Her adım tamamlandığında, tedarikçi D-Adımı durumunu buna göre güncellemelidir, böylece 8D'nin şu anda süreçte nerede olduğu her zaman net olacaktır.</a:t>
            </a:r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4136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Full 8D'ler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75200"/>
            <a:ext cx="7542393" cy="571500"/>
          </a:xfrm>
        </p:spPr>
        <p:txBody>
          <a:bodyPr/>
          <a:lstStyle/>
          <a:p>
            <a:r>
              <a:rPr lang="de-DE"/>
              <a:t>Allegion bilgileri – D0 ila D2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7CEBAF-3E43-4691-8F5D-84676870A0B7}"/>
              </a:ext>
            </a:extLst>
          </p:cNvPr>
          <p:cNvSpPr/>
          <p:nvPr/>
        </p:nvSpPr>
        <p:spPr>
          <a:xfrm>
            <a:off x="503380" y="3242461"/>
            <a:ext cx="1704111" cy="719940"/>
          </a:xfrm>
          <a:prstGeom prst="rect">
            <a:avLst/>
          </a:prstGeom>
          <a:noFill/>
          <a:ln w="698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80B94B-C558-4FB3-AEA0-1D693EBBD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08" y="1444234"/>
            <a:ext cx="6999143" cy="4446601"/>
          </a:xfrm>
          <a:prstGeom prst="rect">
            <a:avLst/>
          </a:prstGeom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BBDA66E6-26FF-48FF-8A4D-8364981CA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2967" y="1918201"/>
            <a:ext cx="1583168" cy="271845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Şu anda 8D ekibine atanan kişileri görmek için "D1"i tıklayın.  Tedarikçi ekipte farklı veya ilave kişiler istiyorsa, 8D'yi düzenleyen Allegion kişisiyle iletişime geçin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de-DE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Allegion'un bulduğu sorunun ayrıntılarını görmek için "D2"yi tıklayın.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B51776-82D6-4C38-9C84-77032EAD9812}"/>
              </a:ext>
            </a:extLst>
          </p:cNvPr>
          <p:cNvSpPr/>
          <p:nvPr/>
        </p:nvSpPr>
        <p:spPr>
          <a:xfrm>
            <a:off x="230908" y="3429001"/>
            <a:ext cx="1704111" cy="431800"/>
          </a:xfrm>
          <a:prstGeom prst="rect">
            <a:avLst/>
          </a:prstGeom>
          <a:noFill/>
          <a:ln w="698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7764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A31C74-2A3C-4715-8AEF-70A116B68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4234"/>
            <a:ext cx="7542393" cy="47787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 8D'ler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75200"/>
            <a:ext cx="7542393" cy="571500"/>
          </a:xfrm>
        </p:spPr>
        <p:txBody>
          <a:bodyPr/>
          <a:lstStyle/>
          <a:p>
            <a:r>
              <a:rPr lang="en-US"/>
              <a:t>Tedarikçi, soldaki menüde güncellemek istediğiniz adıma tıklayarak D3 - D8 bölümlerini uygun şekilde günceller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7CEBAF-3E43-4691-8F5D-84676870A0B7}"/>
              </a:ext>
            </a:extLst>
          </p:cNvPr>
          <p:cNvSpPr/>
          <p:nvPr/>
        </p:nvSpPr>
        <p:spPr>
          <a:xfrm>
            <a:off x="503380" y="3879274"/>
            <a:ext cx="1805711" cy="1015999"/>
          </a:xfrm>
          <a:prstGeom prst="rect">
            <a:avLst/>
          </a:prstGeom>
          <a:noFill/>
          <a:ln w="698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4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CCE4F7C8-A747-42AC-8479-973B82257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11" y="1243991"/>
            <a:ext cx="6906854" cy="43932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 8D'ler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2734"/>
            <a:ext cx="8123382" cy="309521"/>
          </a:xfrm>
        </p:spPr>
        <p:txBody>
          <a:bodyPr/>
          <a:lstStyle/>
          <a:p>
            <a:r>
              <a:rPr lang="en-US" b="1">
                <a:solidFill>
                  <a:schemeClr val="bg2"/>
                </a:solidFill>
              </a:rPr>
              <a:t>D3 - 8D'lerin tamamı için sınırlama olmalıdır.  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EA9BA3A9-1D9B-4393-8C36-3A1E64EC6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2967" y="2736172"/>
            <a:ext cx="1583168" cy="5358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"Ara Sınırlama Eylemi Ekle" yi tıklayın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07676B-84F7-44CB-A143-7A9A02E4009D}"/>
              </a:ext>
            </a:extLst>
          </p:cNvPr>
          <p:cNvSpPr/>
          <p:nvPr/>
        </p:nvSpPr>
        <p:spPr>
          <a:xfrm>
            <a:off x="5572208" y="2900042"/>
            <a:ext cx="1345828" cy="212436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2AD2ABC-FBEC-43C3-B0BB-1B55413914E3}"/>
              </a:ext>
            </a:extLst>
          </p:cNvPr>
          <p:cNvCxnSpPr>
            <a:cxnSpLocks/>
            <a:stCxn id="10" idx="1"/>
            <a:endCxn id="13" idx="3"/>
          </p:cNvCxnSpPr>
          <p:nvPr/>
        </p:nvCxnSpPr>
        <p:spPr>
          <a:xfrm flipH="1">
            <a:off x="6918036" y="3004076"/>
            <a:ext cx="554931" cy="2184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513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 8D'ler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EA9BA3A9-1D9B-4393-8C36-3A1E64EC6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094" y="2893192"/>
            <a:ext cx="2825579" cy="10599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Tüm sınırlama eylemlerini belgeleyin.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Miktar, yöntem ve tarih gibi detaylar gereklidir.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61DCF0-1A1A-435E-88B2-1ABEFF399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41" y="744833"/>
            <a:ext cx="4762095" cy="599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1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312CB0-4D21-4C8B-B610-4F89CA08A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73" y="1774375"/>
            <a:ext cx="7021320" cy="4448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Full 8D'ler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2734"/>
            <a:ext cx="8123382" cy="571500"/>
          </a:xfrm>
        </p:spPr>
        <p:txBody>
          <a:bodyPr/>
          <a:lstStyle/>
          <a:p>
            <a:r>
              <a:rPr lang="de-DE" b="1">
                <a:solidFill>
                  <a:schemeClr val="bg2"/>
                </a:solidFill>
              </a:rPr>
              <a:t>D4 – D6:  </a:t>
            </a:r>
            <a:r>
              <a:rPr lang="de-DE" b="1" u="sng">
                <a:solidFill>
                  <a:schemeClr val="bg2"/>
                </a:solidFill>
              </a:rPr>
              <a:t>D4 – D6</a:t>
            </a:r>
            <a:r>
              <a:rPr lang="de-DE" b="1">
                <a:solidFill>
                  <a:schemeClr val="bg2"/>
                </a:solidFill>
              </a:rPr>
              <a:t> adımları için HEM sorunun temel sebebi HEM DE kusurlu ürünün tesisinizden çıkma sebebine dair en az bir giriş gereklidir. 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EA9BA3A9-1D9B-4393-8C36-3A1E64EC6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2967" y="2893192"/>
            <a:ext cx="1583168" cy="24312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Düzenlenebilir formları açmak için "Temel Neden Ekle" veya "Bir Çıkış Noktası Ekle" yi tıklayın.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de-DE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Önceki girişler daha ayrıntılı görüntülenebilir veya ‘Görüntüle/Düzenle’ tıklanarak düzenlenebilir.    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1E3D97-ADC9-48A2-A9DE-0FDF8EC93928}"/>
              </a:ext>
            </a:extLst>
          </p:cNvPr>
          <p:cNvGrpSpPr/>
          <p:nvPr/>
        </p:nvGrpSpPr>
        <p:grpSpPr>
          <a:xfrm>
            <a:off x="1835259" y="3429000"/>
            <a:ext cx="5230090" cy="1150861"/>
            <a:chOff x="1844495" y="3426685"/>
            <a:chExt cx="5230090" cy="115086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FEA2557-AC28-4EAA-B9C5-64DE29B0BD93}"/>
                </a:ext>
              </a:extLst>
            </p:cNvPr>
            <p:cNvGrpSpPr/>
            <p:nvPr/>
          </p:nvGrpSpPr>
          <p:grpSpPr>
            <a:xfrm>
              <a:off x="1844495" y="3426685"/>
              <a:ext cx="861760" cy="784409"/>
              <a:chOff x="1844495" y="3426685"/>
              <a:chExt cx="861760" cy="78440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D7CEBAF-3E43-4691-8F5D-84676870A0B7}"/>
                  </a:ext>
                </a:extLst>
              </p:cNvPr>
              <p:cNvSpPr/>
              <p:nvPr/>
            </p:nvSpPr>
            <p:spPr>
              <a:xfrm>
                <a:off x="1844495" y="3426685"/>
                <a:ext cx="778632" cy="21243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514CD00-FCAF-451C-AD8E-1634B42994BE}"/>
                  </a:ext>
                </a:extLst>
              </p:cNvPr>
              <p:cNvSpPr/>
              <p:nvPr/>
            </p:nvSpPr>
            <p:spPr>
              <a:xfrm>
                <a:off x="1862047" y="3998658"/>
                <a:ext cx="844208" cy="21243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07676B-84F7-44CB-A143-7A9A02E4009D}"/>
                </a:ext>
              </a:extLst>
            </p:cNvPr>
            <p:cNvSpPr/>
            <p:nvPr/>
          </p:nvSpPr>
          <p:spPr>
            <a:xfrm>
              <a:off x="6282569" y="3447466"/>
              <a:ext cx="778632" cy="212436"/>
            </a:xfrm>
            <a:prstGeom prst="rect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6A22A96-65EE-424C-95CB-81D9F76D7B6A}"/>
                </a:ext>
              </a:extLst>
            </p:cNvPr>
            <p:cNvSpPr/>
            <p:nvPr/>
          </p:nvSpPr>
          <p:spPr>
            <a:xfrm>
              <a:off x="6533825" y="4401121"/>
              <a:ext cx="536612" cy="176425"/>
            </a:xfrm>
            <a:prstGeom prst="rect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DE5BF4E-FB21-49E9-BF5A-BFF41626A87E}"/>
                </a:ext>
              </a:extLst>
            </p:cNvPr>
            <p:cNvSpPr/>
            <p:nvPr/>
          </p:nvSpPr>
          <p:spPr>
            <a:xfrm>
              <a:off x="6188832" y="4012506"/>
              <a:ext cx="885753" cy="212436"/>
            </a:xfrm>
            <a:prstGeom prst="rect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2AD2ABC-FBEC-43C3-B0BB-1B55413914E3}"/>
              </a:ext>
            </a:extLst>
          </p:cNvPr>
          <p:cNvCxnSpPr>
            <a:cxnSpLocks/>
            <a:stCxn id="10" idx="1"/>
            <a:endCxn id="13" idx="3"/>
          </p:cNvCxnSpPr>
          <p:nvPr/>
        </p:nvCxnSpPr>
        <p:spPr>
          <a:xfrm flipH="1" flipV="1">
            <a:off x="7051965" y="3555999"/>
            <a:ext cx="421002" cy="552835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3BE3A27-C86C-4F28-9D2B-CBB29FCB30ED}"/>
              </a:ext>
            </a:extLst>
          </p:cNvPr>
          <p:cNvCxnSpPr>
            <a:cxnSpLocks/>
            <a:stCxn id="10" idx="1"/>
            <a:endCxn id="16" idx="3"/>
          </p:cNvCxnSpPr>
          <p:nvPr/>
        </p:nvCxnSpPr>
        <p:spPr>
          <a:xfrm flipH="1">
            <a:off x="7065349" y="4108834"/>
            <a:ext cx="407618" cy="12205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603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F4B2FDD-5A85-4F56-AEB2-22B77D45D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52" y="799635"/>
            <a:ext cx="5620235" cy="55127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Full 8D'ler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EA9BA3A9-1D9B-4393-8C36-3A1E64EC6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6145" y="2698121"/>
            <a:ext cx="2350655" cy="228345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Düzenlenebilir forma girdikten sonra, her bir temel neden ve her bir çıkış nedeni için mümkün olduğunca fazla ayrıntı ekleyin.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Güncellemeler tamamlandığında ‘Kaydet ve Geri Dön’ü tıkladığınızdan emin olun.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de-DE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11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Tüm uygulama ve doğrulama eylemleri için tarihler gereklidir.  </a:t>
            </a:r>
          </a:p>
        </p:txBody>
      </p:sp>
    </p:spTree>
    <p:extLst>
      <p:ext uri="{BB962C8B-B14F-4D97-AF65-F5344CB8AC3E}">
        <p14:creationId xmlns:p14="http://schemas.microsoft.com/office/powerpoint/2010/main" val="2601486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354CD1-BAF1-47E4-9F2E-C8D6688FC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37" y="1201420"/>
            <a:ext cx="7125829" cy="5153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Full 8D'ler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75200"/>
            <a:ext cx="6479309" cy="571500"/>
          </a:xfrm>
        </p:spPr>
        <p:txBody>
          <a:bodyPr/>
          <a:lstStyle/>
          <a:p>
            <a:r>
              <a:rPr lang="de-DE"/>
              <a:t>Ekleri gerektiği gibi ekleyin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7CEBAF-3E43-4691-8F5D-84676870A0B7}"/>
              </a:ext>
            </a:extLst>
          </p:cNvPr>
          <p:cNvSpPr/>
          <p:nvPr/>
        </p:nvSpPr>
        <p:spPr>
          <a:xfrm>
            <a:off x="1815851" y="4489720"/>
            <a:ext cx="5351568" cy="195871"/>
          </a:xfrm>
          <a:prstGeom prst="rect">
            <a:avLst/>
          </a:prstGeom>
          <a:noFill/>
          <a:ln w="698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48928C-BC39-47F6-BD08-88380CEB46CE}"/>
              </a:ext>
            </a:extLst>
          </p:cNvPr>
          <p:cNvSpPr/>
          <p:nvPr/>
        </p:nvSpPr>
        <p:spPr>
          <a:xfrm>
            <a:off x="217054" y="4391898"/>
            <a:ext cx="725211" cy="195871"/>
          </a:xfrm>
          <a:prstGeom prst="rect">
            <a:avLst/>
          </a:prstGeom>
          <a:noFill/>
          <a:ln w="698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27BE72EF-2842-4D35-B0CE-C3623D1D6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2883" y="1653310"/>
            <a:ext cx="1713252" cy="3177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Ekler her bir D-Adımına veya sol taraftaki menüdeki Ekler bölümlerine eklenebilir.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de-DE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Bunlar resim, belge, kontrol planları vb. olabilir.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de-DE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Düzeltici önlemlerin açıklanmasına ve GÖSTERİLMESİNE yardımcı olacak her şey ve her tür belge eklenebilir.     </a:t>
            </a:r>
          </a:p>
        </p:txBody>
      </p:sp>
    </p:spTree>
    <p:extLst>
      <p:ext uri="{BB962C8B-B14F-4D97-AF65-F5344CB8AC3E}">
        <p14:creationId xmlns:p14="http://schemas.microsoft.com/office/powerpoint/2010/main" val="3486261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 8D'ler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2734"/>
            <a:ext cx="8511309" cy="571500"/>
          </a:xfrm>
        </p:spPr>
        <p:txBody>
          <a:bodyPr/>
          <a:lstStyle/>
          <a:p>
            <a:r>
              <a:rPr lang="en-US" b="1">
                <a:solidFill>
                  <a:schemeClr val="bg2"/>
                </a:solidFill>
              </a:rPr>
              <a:t>D7 ve D8'i unutmayın.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906730-D600-4222-8DD2-76EAE3D76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226270"/>
            <a:ext cx="4926445" cy="32060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58748E-AD37-4BBD-B36D-D57B1EDDC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229" y="3590780"/>
            <a:ext cx="5022280" cy="31800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F79EC86-A584-4D42-9693-39B317CFD999}"/>
              </a:ext>
            </a:extLst>
          </p:cNvPr>
          <p:cNvSpPr/>
          <p:nvPr/>
        </p:nvSpPr>
        <p:spPr>
          <a:xfrm>
            <a:off x="1304171" y="2299482"/>
            <a:ext cx="3803538" cy="986210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790093-84C6-426C-9880-FE20B6C3C876}"/>
              </a:ext>
            </a:extLst>
          </p:cNvPr>
          <p:cNvSpPr/>
          <p:nvPr/>
        </p:nvSpPr>
        <p:spPr>
          <a:xfrm>
            <a:off x="5126181" y="4673600"/>
            <a:ext cx="3755728" cy="517236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04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5EB42DC-B157-4060-901B-9E22DDAB3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73" y="1693616"/>
            <a:ext cx="7021320" cy="4448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Full 8D'ler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2734"/>
            <a:ext cx="8511309" cy="571500"/>
          </a:xfrm>
        </p:spPr>
        <p:txBody>
          <a:bodyPr/>
          <a:lstStyle/>
          <a:p>
            <a:r>
              <a:rPr lang="de-DE" sz="2000" b="1">
                <a:solidFill>
                  <a:schemeClr val="bg2"/>
                </a:solidFill>
              </a:rPr>
              <a:t>Her zaman 8D'nin mevcut durumunu göstermek için Her adım tamamlandıktan sonra D-Adımı Durumunu güncelleyin.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CE0361-F3DE-4747-8E9D-25F75129BB76}"/>
              </a:ext>
            </a:extLst>
          </p:cNvPr>
          <p:cNvSpPr/>
          <p:nvPr/>
        </p:nvSpPr>
        <p:spPr>
          <a:xfrm>
            <a:off x="6301044" y="2429161"/>
            <a:ext cx="912558" cy="212436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7754C6B9-8D94-474B-8DB7-C1C81B1A4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727" y="2249628"/>
            <a:ext cx="1053727" cy="83647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"D Adımı Durumunu Değiştir"i tıklayın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FF77F33-8CFA-4D5A-B36E-33E304B7B8F2}"/>
              </a:ext>
            </a:extLst>
          </p:cNvPr>
          <p:cNvCxnSpPr>
            <a:cxnSpLocks/>
            <a:stCxn id="17" idx="1"/>
            <a:endCxn id="16" idx="3"/>
          </p:cNvCxnSpPr>
          <p:nvPr/>
        </p:nvCxnSpPr>
        <p:spPr>
          <a:xfrm flipH="1" flipV="1">
            <a:off x="7213602" y="2535379"/>
            <a:ext cx="591125" cy="132485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16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234"/>
            <a:ext cx="8229600" cy="1084221"/>
          </a:xfrm>
        </p:spPr>
        <p:txBody>
          <a:bodyPr/>
          <a:lstStyle/>
          <a:p>
            <a:r>
              <a:rPr lang="en-US"/>
              <a:t>Tedarikçinin Allegion’un PRISM 8D sistemi ile çalışması için Genel Talimatlar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/>
              <a:t>PRISM nedir ve nasıl erişirim?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/>
              <a:t>Yalnız D0 8D'ler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/>
              <a:t>Full 8D'ler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43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951941E-A9F5-4B60-A928-BBBEEAC021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28" t="20467" r="62626" b="44806"/>
          <a:stretch/>
        </p:blipFill>
        <p:spPr>
          <a:xfrm>
            <a:off x="457200" y="799794"/>
            <a:ext cx="6800736" cy="31344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Full 8D'ler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7CEBAF-3E43-4691-8F5D-84676870A0B7}"/>
              </a:ext>
            </a:extLst>
          </p:cNvPr>
          <p:cNvSpPr/>
          <p:nvPr/>
        </p:nvSpPr>
        <p:spPr>
          <a:xfrm>
            <a:off x="1830645" y="1606159"/>
            <a:ext cx="1283853" cy="1967346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09A2643F-BA3F-4714-A3B0-87B523525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7728" y="1751858"/>
            <a:ext cx="1256145" cy="12866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Açılır menüden, geçerli işlem ve 8D'ye yüklenen bilgilere göre uygun durumu seçin 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1DC77FD-4B8A-48DC-BED6-EF62C5B33C8E}"/>
              </a:ext>
            </a:extLst>
          </p:cNvPr>
          <p:cNvCxnSpPr>
            <a:cxnSpLocks/>
            <a:stCxn id="12" idx="1"/>
            <a:endCxn id="14" idx="3"/>
          </p:cNvCxnSpPr>
          <p:nvPr/>
        </p:nvCxnSpPr>
        <p:spPr>
          <a:xfrm flipH="1">
            <a:off x="3114498" y="2395167"/>
            <a:ext cx="4303230" cy="194665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AB40727A-3FD6-4EC1-B8A1-9BD6138726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0" t="72538" r="51225" b="15669"/>
          <a:stretch/>
        </p:blipFill>
        <p:spPr>
          <a:xfrm>
            <a:off x="637309" y="4229461"/>
            <a:ext cx="3990109" cy="490878"/>
          </a:xfrm>
          <a:prstGeom prst="rect">
            <a:avLst/>
          </a:prstGeom>
        </p:spPr>
      </p:pic>
      <p:sp>
        <p:nvSpPr>
          <p:cNvPr id="16" name="Text Box 2">
            <a:extLst>
              <a:ext uri="{FF2B5EF4-FFF2-40B4-BE49-F238E27FC236}">
                <a16:creationId xmlns:a16="http://schemas.microsoft.com/office/drawing/2014/main" id="{C9A627CA-E22C-4B8D-A663-56A4161DF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9164" y="4901736"/>
            <a:ext cx="5394036" cy="13161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Ayrıca seçenek kutularını da kullanabilirsiniz: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de-DE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 işlemi 8D Ayrıntı Raporunda görüntüleyin (önerilir)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de-DE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8D ekibinin tamamına bir e-posta göndermek için PRISM'i kullanın (özellikle D adımı durumu ‘D8 ile Tamamla’ olarak güncellendiğinde önerilir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her zaman olduğu gibi - "Kaydet ve Geri Dön"e tıklayın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F2BC5E-BAF0-4631-9D36-96FDCE309DF9}"/>
              </a:ext>
            </a:extLst>
          </p:cNvPr>
          <p:cNvSpPr/>
          <p:nvPr/>
        </p:nvSpPr>
        <p:spPr>
          <a:xfrm>
            <a:off x="637309" y="4227512"/>
            <a:ext cx="3990108" cy="475365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D7E9C243-E66B-4594-8767-0743632855B0}"/>
              </a:ext>
            </a:extLst>
          </p:cNvPr>
          <p:cNvSpPr/>
          <p:nvPr/>
        </p:nvSpPr>
        <p:spPr>
          <a:xfrm>
            <a:off x="637308" y="3111955"/>
            <a:ext cx="277090" cy="317045"/>
          </a:xfrm>
          <a:prstGeom prst="leftBrac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ED55030C-6060-4E4C-B2C4-AFC77D601B77}"/>
              </a:ext>
            </a:extLst>
          </p:cNvPr>
          <p:cNvCxnSpPr>
            <a:stCxn id="18" idx="1"/>
            <a:endCxn id="17" idx="1"/>
          </p:cNvCxnSpPr>
          <p:nvPr/>
        </p:nvCxnSpPr>
        <p:spPr>
          <a:xfrm rot="10800000" flipH="1" flipV="1">
            <a:off x="637307" y="3270477"/>
            <a:ext cx="1" cy="1194717"/>
          </a:xfrm>
          <a:prstGeom prst="curvedConnector3">
            <a:avLst>
              <a:gd name="adj1" fmla="val -22860000000"/>
            </a:avLst>
          </a:prstGeom>
          <a:ln>
            <a:solidFill>
              <a:schemeClr val="bg2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D74EE43A-8F60-48C2-9992-1F8992E00E3D}"/>
              </a:ext>
            </a:extLst>
          </p:cNvPr>
          <p:cNvCxnSpPr>
            <a:cxnSpLocks/>
            <a:stCxn id="17" idx="3"/>
            <a:endCxn id="16" idx="0"/>
          </p:cNvCxnSpPr>
          <p:nvPr/>
        </p:nvCxnSpPr>
        <p:spPr>
          <a:xfrm>
            <a:off x="4627417" y="4465195"/>
            <a:ext cx="498765" cy="436541"/>
          </a:xfrm>
          <a:prstGeom prst="curvedConnector2">
            <a:avLst/>
          </a:prstGeom>
          <a:ln>
            <a:solidFill>
              <a:schemeClr val="bg2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058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/>
              <a:t>Full 8D'ler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6D2E02-2470-4891-A2A3-1B31B6854356}"/>
              </a:ext>
            </a:extLst>
          </p:cNvPr>
          <p:cNvSpPr txBox="1">
            <a:spLocks/>
          </p:cNvSpPr>
          <p:nvPr/>
        </p:nvSpPr>
        <p:spPr bwMode="gray">
          <a:xfrm>
            <a:off x="457200" y="841972"/>
            <a:ext cx="8229600" cy="54592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6075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668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de-DE"/>
              <a:t>Tedarikçi, D-Step durumunu 'D8 ile tamamla' olarak güncelledikten sonra, 8D içindeki bilgileri incelemek ve tamamlandı olarak işaretlemek veya tedarikçiden daha fazla bilgi istemek Allegion'un sorumluluğundadır.  </a:t>
            </a:r>
          </a:p>
        </p:txBody>
      </p:sp>
    </p:spTree>
    <p:extLst>
      <p:ext uri="{BB962C8B-B14F-4D97-AF65-F5344CB8AC3E}">
        <p14:creationId xmlns:p14="http://schemas.microsoft.com/office/powerpoint/2010/main" val="1261550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Full 8D'ler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75200"/>
            <a:ext cx="7542393" cy="571500"/>
          </a:xfrm>
        </p:spPr>
        <p:txBody>
          <a:bodyPr/>
          <a:lstStyle/>
          <a:p>
            <a:r>
              <a:rPr lang="de-DE"/>
              <a:t>NOTE – E-posta ekibi işlevi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7CEBAF-3E43-4691-8F5D-84676870A0B7}"/>
              </a:ext>
            </a:extLst>
          </p:cNvPr>
          <p:cNvSpPr/>
          <p:nvPr/>
        </p:nvSpPr>
        <p:spPr>
          <a:xfrm>
            <a:off x="503380" y="3242461"/>
            <a:ext cx="1704111" cy="719940"/>
          </a:xfrm>
          <a:prstGeom prst="rect">
            <a:avLst/>
          </a:prstGeom>
          <a:noFill/>
          <a:ln w="698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80B94B-C558-4FB3-AEA0-1D693EBBD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08" y="1444234"/>
            <a:ext cx="6999143" cy="4446601"/>
          </a:xfrm>
          <a:prstGeom prst="rect">
            <a:avLst/>
          </a:prstGeom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BBDA66E6-26FF-48FF-8A4D-8364981CA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2967" y="1918201"/>
            <a:ext cx="1583168" cy="271845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"E-posta Ekibi" ni tıkladığınızda, PRISM sistemi 8D'yi baz alarak otomatik olarak tüm ekibe bir e-posta gönderimi başlatacaktır.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de-DE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E-posta ayrıca PRISM içinde saklanabilir ve kayıt tutma amacıyla 8D günlüğünde gösterilebilir.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B51776-82D6-4C38-9C84-77032EAD9812}"/>
              </a:ext>
            </a:extLst>
          </p:cNvPr>
          <p:cNvSpPr/>
          <p:nvPr/>
        </p:nvSpPr>
        <p:spPr>
          <a:xfrm>
            <a:off x="221671" y="5216338"/>
            <a:ext cx="1588657" cy="297770"/>
          </a:xfrm>
          <a:prstGeom prst="rect">
            <a:avLst/>
          </a:prstGeom>
          <a:noFill/>
          <a:ln w="698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85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234"/>
            <a:ext cx="8229600" cy="502330"/>
          </a:xfrm>
        </p:spPr>
        <p:txBody>
          <a:bodyPr/>
          <a:lstStyle/>
          <a:p>
            <a:r>
              <a:rPr lang="de-DE"/>
              <a:t>Kaynaklar - Tedarikçi Portalındaki Kullanım Kılavuzları</a:t>
            </a:r>
            <a:endParaRPr lang="de-DE">
              <a:solidFill>
                <a:srgbClr val="00206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7606A9-D02F-4F01-A5A7-D6257AF691E8}"/>
              </a:ext>
            </a:extLst>
          </p:cNvPr>
          <p:cNvSpPr txBox="1">
            <a:spLocks/>
          </p:cNvSpPr>
          <p:nvPr/>
        </p:nvSpPr>
        <p:spPr bwMode="gray">
          <a:xfrm>
            <a:off x="384560" y="1880075"/>
            <a:ext cx="2190571" cy="2922661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1800">
                <a:hlinkClick r:id="rId3"/>
              </a:rPr>
              <a:t>Allegion’un Tedarikçi Portalı Bağlantısı</a:t>
            </a:r>
            <a:endParaRPr lang="de-DE" sz="1800"/>
          </a:p>
          <a:p>
            <a:pPr algn="ctr"/>
            <a:endParaRPr lang="de-DE" sz="1100"/>
          </a:p>
          <a:p>
            <a:pPr algn="ctr"/>
            <a:endParaRPr lang="de-DE" sz="1000"/>
          </a:p>
          <a:p>
            <a:pPr algn="ctr"/>
            <a:r>
              <a:rPr lang="de-DE" sz="1000"/>
              <a:t>https://www.allegion.com/corp/en/footer/policies/supplier-portal.html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D46B7F-A2B5-4F02-9AC7-D47FD0155685}"/>
              </a:ext>
            </a:extLst>
          </p:cNvPr>
          <p:cNvGrpSpPr/>
          <p:nvPr/>
        </p:nvGrpSpPr>
        <p:grpSpPr>
          <a:xfrm>
            <a:off x="3357651" y="872275"/>
            <a:ext cx="4111373" cy="5824174"/>
            <a:chOff x="2357793" y="811068"/>
            <a:chExt cx="3590925" cy="55435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41FA400-4693-4127-A813-7CCC21C8E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7793" y="811068"/>
              <a:ext cx="3590925" cy="554355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665FC6B-D3FE-4649-964F-8AD72DE265DC}"/>
                </a:ext>
              </a:extLst>
            </p:cNvPr>
            <p:cNvSpPr/>
            <p:nvPr/>
          </p:nvSpPr>
          <p:spPr>
            <a:xfrm>
              <a:off x="5033473" y="4862558"/>
              <a:ext cx="915245" cy="1394096"/>
            </a:xfrm>
            <a:prstGeom prst="rect">
              <a:avLst/>
            </a:prstGeom>
            <a:noFill/>
            <a:ln w="38100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997002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89711" y="244444"/>
            <a:ext cx="6310265" cy="6255944"/>
          </a:xfrm>
        </p:spPr>
        <p:txBody>
          <a:bodyPr>
            <a:normAutofit/>
          </a:bodyPr>
          <a:lstStyle/>
          <a:p>
            <a:r>
              <a:rPr lang="en-US" sz="2000"/>
              <a:t>Mevcut Allegion PRISM Yöneticileri</a:t>
            </a:r>
            <a:br>
              <a:rPr lang="en-US" sz="2000" dirty="0"/>
            </a:br>
            <a:br>
              <a:rPr lang="en-US" sz="2000" dirty="0"/>
            </a:br>
            <a:r>
              <a:rPr lang="en-US" sz="2000"/>
              <a:t>Mike Bellis</a:t>
            </a:r>
            <a:br>
              <a:rPr lang="en-US" sz="2000" dirty="0"/>
            </a:br>
            <a:r>
              <a:rPr lang="en-US" sz="2000"/>
              <a:t>(317) 703-5412</a:t>
            </a:r>
            <a:br>
              <a:rPr lang="en-US" sz="2000" dirty="0"/>
            </a:br>
            <a:r>
              <a:rPr lang="en-US" sz="2000">
                <a:hlinkClick r:id="rId3"/>
              </a:rPr>
              <a:t>michael.bellis@allegion.com</a:t>
            </a:r>
            <a:br>
              <a:rPr lang="en-US" sz="2000" dirty="0"/>
            </a:br>
            <a:br>
              <a:rPr lang="en-US" sz="2000" dirty="0"/>
            </a:br>
            <a:r>
              <a:rPr lang="en-US" sz="2000"/>
              <a:t>Molly Krich </a:t>
            </a:r>
            <a:br>
              <a:rPr lang="en-US" sz="2000" dirty="0"/>
            </a:br>
            <a:r>
              <a:rPr lang="en-US" sz="2000"/>
              <a:t>(805) 915-9959 </a:t>
            </a:r>
            <a:br>
              <a:rPr lang="en-US" sz="2000" dirty="0"/>
            </a:br>
            <a:r>
              <a:rPr lang="en-US" sz="2000">
                <a:hlinkClick r:id="rId4"/>
              </a:rPr>
              <a:t>molly.krich@allegion.com</a:t>
            </a:r>
            <a:br>
              <a:rPr lang="en-US" sz="2000" dirty="0"/>
            </a:br>
            <a:br>
              <a:rPr lang="en-US" sz="1600" dirty="0"/>
            </a:b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750530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89711" y="244444"/>
            <a:ext cx="6310265" cy="6255944"/>
          </a:xfrm>
        </p:spPr>
        <p:txBody>
          <a:bodyPr>
            <a:normAutofit/>
          </a:bodyPr>
          <a:lstStyle/>
          <a:p>
            <a:r>
              <a:rPr lang="en-US" sz="2000"/>
              <a:t>Rev 2 – 9/17/2019</a:t>
            </a:r>
            <a:br>
              <a:rPr lang="en-US" sz="2000" dirty="0"/>
            </a:br>
            <a:r>
              <a:rPr lang="en-US" sz="2000"/>
              <a:t>güncellenmiş ekran görüntüleri ile .pdf biçiminden dönüştürüldü </a:t>
            </a:r>
            <a:br>
              <a:rPr lang="en-US" sz="2000" dirty="0"/>
            </a:br>
            <a:br>
              <a:rPr lang="en-US" sz="2000" dirty="0"/>
            </a:br>
            <a:r>
              <a:rPr lang="en-US" sz="2000"/>
              <a:t>Kay 3 – 1/14/2020</a:t>
            </a:r>
            <a:br>
              <a:rPr lang="en-US" sz="2000" dirty="0"/>
            </a:br>
            <a:r>
              <a:rPr lang="en-US" sz="2000"/>
              <a:t>ALLE yönetici iletişim bilgileri güncellendi</a:t>
            </a:r>
            <a:br>
              <a:rPr lang="en-US" sz="2000" dirty="0"/>
            </a:br>
            <a:r>
              <a:rPr lang="en-US" sz="2000"/>
              <a:t>tedarikçi portalı bilgileri güncellendi </a:t>
            </a:r>
          </a:p>
        </p:txBody>
      </p:sp>
    </p:spTree>
    <p:extLst>
      <p:ext uri="{BB962C8B-B14F-4D97-AF65-F5344CB8AC3E}">
        <p14:creationId xmlns:p14="http://schemas.microsoft.com/office/powerpoint/2010/main" val="1179794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PRISM nedir?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6D2E02-2470-4891-A2A3-1B31B6854356}"/>
              </a:ext>
            </a:extLst>
          </p:cNvPr>
          <p:cNvSpPr txBox="1">
            <a:spLocks/>
          </p:cNvSpPr>
          <p:nvPr/>
        </p:nvSpPr>
        <p:spPr bwMode="gray">
          <a:xfrm>
            <a:off x="457200" y="841972"/>
            <a:ext cx="8229600" cy="54592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6075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668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PRISM, Allegion'un tedarik tabanımızdaki bulguları / sorunları / dökülmeleri belgelemek ve standart 8D problem çözme metodolojisini kullanarak ilgili problem çözme çalışmalarını izlemek için kullandığı web tabanlı bir yazılımdır.    </a:t>
            </a:r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C11567-6B35-491F-8243-ABA74201C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98" y="2090454"/>
            <a:ext cx="721995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51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tr-TR"/>
              <a:t>PRISM'e nasıl ulaşırım?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6D2E02-2470-4891-A2A3-1B31B6854356}"/>
              </a:ext>
            </a:extLst>
          </p:cNvPr>
          <p:cNvSpPr txBox="1">
            <a:spLocks/>
          </p:cNvSpPr>
          <p:nvPr/>
        </p:nvSpPr>
        <p:spPr bwMode="gray">
          <a:xfrm>
            <a:off x="457200" y="841972"/>
            <a:ext cx="8229600" cy="54592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6075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668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tr-TR"/>
              <a:t>Tedarikçilere yalnızca PRISM hesapları verilebilir ve aşağıdaki durumlarda erişim elde edilebilirler:</a:t>
            </a:r>
          </a:p>
          <a:p>
            <a:pPr marL="631825" lvl="2" indent="-285750">
              <a:buFont typeface="Wingdings" panose="05000000000000000000" pitchFamily="2" charset="2"/>
              <a:buChar char="§"/>
            </a:pPr>
            <a:r>
              <a:rPr lang="tr-TR"/>
              <a:t>Bir 8D ekibine atandığınızda</a:t>
            </a:r>
          </a:p>
          <a:p>
            <a:pPr marL="631825" lvl="2" indent="-285750">
              <a:buFont typeface="Wingdings" panose="05000000000000000000" pitchFamily="2" charset="2"/>
              <a:buChar char="§"/>
            </a:pPr>
            <a:r>
              <a:rPr lang="tr-TR"/>
              <a:t>Kişiselleştirilmiş bir şirket e-posta adresi olan </a:t>
            </a:r>
            <a:r>
              <a:rPr lang="tr-TR" sz="1800" b="1" u="sng"/>
              <a:t>bir 8D </a:t>
            </a:r>
            <a:r>
              <a:rPr lang="tr-TR" sz="1800"/>
              <a:t>ekibine</a:t>
            </a:r>
            <a:r>
              <a:rPr lang="tr-TR"/>
              <a:t> atandığınızda </a:t>
            </a:r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tr-TR"/>
          </a:p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tr-TR"/>
              <a:t>Bir ekibe dahil olduğunuzda size verilecek örnek e-posta  </a:t>
            </a:r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tr-TR"/>
          </a:p>
          <a:p>
            <a:pPr marL="631825" lvl="2" indent="-285750">
              <a:buFont typeface="Wingdings" panose="05000000000000000000" pitchFamily="2" charset="2"/>
              <a:buChar char="§"/>
            </a:pPr>
            <a:endParaRPr lang="tr-TR"/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tr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5DE434-24FB-427B-825C-82585B39B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836" y="2459485"/>
            <a:ext cx="5916877" cy="38417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E3C79E-DB0A-4689-8A89-7208AEBC3A70}"/>
              </a:ext>
            </a:extLst>
          </p:cNvPr>
          <p:cNvSpPr/>
          <p:nvPr/>
        </p:nvSpPr>
        <p:spPr>
          <a:xfrm>
            <a:off x="1126836" y="5809672"/>
            <a:ext cx="5430982" cy="243301"/>
          </a:xfrm>
          <a:prstGeom prst="rect">
            <a:avLst/>
          </a:prstGeom>
          <a:noFill/>
          <a:ln w="762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3223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52047B-5436-4326-B2F9-2748876E2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29" y="1444235"/>
            <a:ext cx="8410999" cy="34944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PRISM'e nasıl ulaşırım?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6D2E02-2470-4891-A2A3-1B31B6854356}"/>
              </a:ext>
            </a:extLst>
          </p:cNvPr>
          <p:cNvSpPr txBox="1">
            <a:spLocks/>
          </p:cNvSpPr>
          <p:nvPr/>
        </p:nvSpPr>
        <p:spPr bwMode="gray">
          <a:xfrm>
            <a:off x="457200" y="841972"/>
            <a:ext cx="8229600" cy="54592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6075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668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Oturum açma ekranı:  </a:t>
            </a:r>
            <a:r>
              <a:rPr lang="en-US">
                <a:hlinkClick r:id="rId4"/>
              </a:rPr>
              <a:t>www.global8d.com/allegion</a:t>
            </a:r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/>
          </a:p>
          <a:p>
            <a:endParaRPr lang="en-US"/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0146E0-C72C-4978-9C18-D1C121E3F9BB}"/>
              </a:ext>
            </a:extLst>
          </p:cNvPr>
          <p:cNvSpPr txBox="1"/>
          <p:nvPr/>
        </p:nvSpPr>
        <p:spPr>
          <a:xfrm>
            <a:off x="347829" y="5156255"/>
            <a:ext cx="8448342" cy="76944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Siteye web adresini (e-posta içindeki bir bağlantı yerine) kullanarak ilk kez girerseniz, erişim istemeniz gerekir.</a:t>
            </a:r>
          </a:p>
          <a:p>
            <a:pPr algn="ctr"/>
            <a:endParaRPr lang="en-US" sz="11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Bildirim e-postanızı aldığınız </a:t>
            </a:r>
            <a:r>
              <a:rPr lang="en-US" sz="1100" u="sng">
                <a:latin typeface="Calibri" panose="020F0502020204030204" pitchFamily="34" charset="0"/>
                <a:cs typeface="Calibri" panose="020F0502020204030204" pitchFamily="34" charset="0"/>
              </a:rPr>
              <a:t>veya 8D ile ilişkili olduğunu bildiğiniz e-posta adresini kullanarak kayıt işlemini tamamlayın; bir ekibe</a:t>
            </a:r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 atandıysanız (bu e-posta adresi aracılığıyla), size Allegion'un PRISM sistemine erişim hakkı verilecek.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E90BFD9-A9A7-4E69-9418-03D9AB62E676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4572000" y="3429001"/>
            <a:ext cx="0" cy="1727254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750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/>
              <a:t>PRISM'e nasıl ulaşırım?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6D2E02-2470-4891-A2A3-1B31B6854356}"/>
              </a:ext>
            </a:extLst>
          </p:cNvPr>
          <p:cNvSpPr txBox="1">
            <a:spLocks/>
          </p:cNvSpPr>
          <p:nvPr/>
        </p:nvSpPr>
        <p:spPr bwMode="gray">
          <a:xfrm>
            <a:off x="541511" y="1120985"/>
            <a:ext cx="2678545" cy="1328571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6075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668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/>
              <a:t>PRISM sisteminden gelen tüm bildirim e-postaları bir Allegion kişisinden veya </a:t>
            </a:r>
            <a:r>
              <a:rPr lang="de-DE" sz="1400">
                <a:hlinkClick r:id="rId3"/>
              </a:rPr>
              <a:t>support@prismportal.net </a:t>
            </a:r>
            <a:r>
              <a:rPr lang="de-DE" sz="1400"/>
              <a:t>adresinden gelmiş gibi görünecektir.</a:t>
            </a:r>
            <a:endParaRPr lang="de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24882D-BF9E-482E-8748-877655DE867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220056" y="766657"/>
            <a:ext cx="5619144" cy="25359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216AC0-EF64-493A-9D54-370AA17822D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21851" y="4079991"/>
            <a:ext cx="8095673" cy="22638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5990B2D-A0F4-4FF6-8F17-719CDE755807}"/>
              </a:ext>
            </a:extLst>
          </p:cNvPr>
          <p:cNvSpPr txBox="1">
            <a:spLocks/>
          </p:cNvSpPr>
          <p:nvPr/>
        </p:nvSpPr>
        <p:spPr bwMode="gray">
          <a:xfrm>
            <a:off x="217805" y="3520383"/>
            <a:ext cx="8621395" cy="82288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6075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668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/>
              <a:t>PRISM'de oturum açtığınızda aşağıdaki ekranı göreceksiniz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/>
              <a:t>Yalnızca ekibin üyesi olduğunuz 8D'leri içerir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400"/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de-DE"/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de-DE"/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de-DE"/>
          </a:p>
          <a:p>
            <a:pPr lvl="1" indent="0">
              <a:buNone/>
            </a:pPr>
            <a:endParaRPr lang="de-DE"/>
          </a:p>
          <a:p>
            <a:pPr lvl="1" indent="0">
              <a:buNone/>
            </a:pPr>
            <a:endParaRPr lang="de-DE"/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de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13B013-0BF6-4D0F-8054-259E93A70CEF}"/>
              </a:ext>
            </a:extLst>
          </p:cNvPr>
          <p:cNvSpPr/>
          <p:nvPr/>
        </p:nvSpPr>
        <p:spPr>
          <a:xfrm>
            <a:off x="4922982" y="1627000"/>
            <a:ext cx="1939636" cy="330663"/>
          </a:xfrm>
          <a:prstGeom prst="rect">
            <a:avLst/>
          </a:prstGeom>
          <a:noFill/>
          <a:ln w="762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F5E54F-7E08-4E01-B494-21FC48ABFDD2}"/>
              </a:ext>
            </a:extLst>
          </p:cNvPr>
          <p:cNvSpPr/>
          <p:nvPr/>
        </p:nvSpPr>
        <p:spPr>
          <a:xfrm>
            <a:off x="4922981" y="2349729"/>
            <a:ext cx="2272145" cy="402707"/>
          </a:xfrm>
          <a:prstGeom prst="rect">
            <a:avLst/>
          </a:prstGeom>
          <a:noFill/>
          <a:ln w="762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95794B-C99A-48FF-AA3F-3314D6E64C25}"/>
              </a:ext>
            </a:extLst>
          </p:cNvPr>
          <p:cNvSpPr/>
          <p:nvPr/>
        </p:nvSpPr>
        <p:spPr>
          <a:xfrm>
            <a:off x="521851" y="4070755"/>
            <a:ext cx="8095673" cy="2263824"/>
          </a:xfrm>
          <a:prstGeom prst="rect">
            <a:avLst/>
          </a:prstGeom>
          <a:noFill/>
          <a:ln w="762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3252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/>
              <a:t>Yalnız D0 8D'ler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6D2E02-2470-4891-A2A3-1B31B6854356}"/>
              </a:ext>
            </a:extLst>
          </p:cNvPr>
          <p:cNvSpPr txBox="1">
            <a:spLocks/>
          </p:cNvSpPr>
          <p:nvPr/>
        </p:nvSpPr>
        <p:spPr bwMode="gray">
          <a:xfrm>
            <a:off x="457200" y="841972"/>
            <a:ext cx="8229600" cy="54592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6075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668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de-DE"/>
              <a:t>Resmi bir problem çözme gerekmez.</a:t>
            </a:r>
          </a:p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de-DE"/>
              <a:t>Satıcılar şüpheli stokları içeride ve SOMI'de bulundurmakla yükümlüdür ve Allegion'a başka HİÇBİR kusurlu ürün gönderilmemesini sağlar.  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A38F62F3-E044-4369-9F45-968D211BC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2152" y="2236933"/>
            <a:ext cx="1325418" cy="28909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Sınırlama durumunu "Ekler" ve / veya "İşlem Açıklaması"nda </a:t>
            </a:r>
            <a:r>
              <a:rPr lang="de-DE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belgeleyin.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de-DE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Düzenlenebilir formu açmak için ‘Düzenle’yi tıklayın ve ardından değişikliklerinizi tamamladıktan sonra‘ Kaydet ve Geri Dön’ü tıkladığınızdan emin olun (bir sonraki slayttaki ekran resimlerine bakın). 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9DF82D1-CA9C-4487-AF3C-F8A4783FBBCF}"/>
              </a:ext>
            </a:extLst>
          </p:cNvPr>
          <p:cNvGrpSpPr/>
          <p:nvPr/>
        </p:nvGrpSpPr>
        <p:grpSpPr>
          <a:xfrm>
            <a:off x="376382" y="1685664"/>
            <a:ext cx="6984999" cy="4825969"/>
            <a:chOff x="376382" y="1621012"/>
            <a:chExt cx="6984999" cy="48259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3A4CDA9-5009-4577-9C4E-8EE33782133C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76382" y="1621012"/>
              <a:ext cx="6984999" cy="482596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309A8D6-7131-4F10-BE56-14D6AFAD29BE}"/>
                </a:ext>
              </a:extLst>
            </p:cNvPr>
            <p:cNvSpPr/>
            <p:nvPr/>
          </p:nvSpPr>
          <p:spPr>
            <a:xfrm>
              <a:off x="425415" y="3549684"/>
              <a:ext cx="710651" cy="136176"/>
            </a:xfrm>
            <a:prstGeom prst="rect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B97224B-4347-4B98-9CE9-7B1D0B6E42A1}"/>
                </a:ext>
              </a:extLst>
            </p:cNvPr>
            <p:cNvSpPr/>
            <p:nvPr/>
          </p:nvSpPr>
          <p:spPr>
            <a:xfrm>
              <a:off x="6908799" y="4955151"/>
              <a:ext cx="286327" cy="171031"/>
            </a:xfrm>
            <a:prstGeom prst="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73C11BB5-6AC8-47CE-BBDF-A169B12C51D9}"/>
              </a:ext>
            </a:extLst>
          </p:cNvPr>
          <p:cNvSpPr/>
          <p:nvPr/>
        </p:nvSpPr>
        <p:spPr>
          <a:xfrm>
            <a:off x="2037160" y="2695318"/>
            <a:ext cx="5157966" cy="361918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64D7F18-CC46-4ED2-B877-69CDCC00A133}"/>
              </a:ext>
            </a:extLst>
          </p:cNvPr>
          <p:cNvCxnSpPr>
            <a:cxnSpLocks/>
            <a:stCxn id="8" idx="1"/>
            <a:endCxn id="9" idx="3"/>
          </p:cNvCxnSpPr>
          <p:nvPr/>
        </p:nvCxnSpPr>
        <p:spPr>
          <a:xfrm flipH="1">
            <a:off x="7195126" y="3682424"/>
            <a:ext cx="547026" cy="1422895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193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Yalnız D0 8D'ler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2734"/>
            <a:ext cx="2526145" cy="571500"/>
          </a:xfrm>
        </p:spPr>
        <p:txBody>
          <a:bodyPr/>
          <a:lstStyle/>
          <a:p>
            <a:r>
              <a:rPr lang="de-DE"/>
              <a:t>İşlem Açıklaması Ekleme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E7DFF1-E660-4436-9BB1-178E595B89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198707"/>
            <a:ext cx="5429885" cy="4151513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F2A68830-226C-4877-88B0-A148CAF70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943" y="2717228"/>
            <a:ext cx="2539999" cy="9496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Metni uygun kutulara girin.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de-DE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Tamamlandığında ‘Kaydet ve Geri Dön’ü tıklayın.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DD3C864-9F6B-4153-B0CC-87AD82A66AB6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4572000" y="3192033"/>
            <a:ext cx="1444943" cy="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D591D7D-5800-4909-AAB6-9A547FF08290}"/>
              </a:ext>
            </a:extLst>
          </p:cNvPr>
          <p:cNvSpPr/>
          <p:nvPr/>
        </p:nvSpPr>
        <p:spPr>
          <a:xfrm>
            <a:off x="563961" y="5144654"/>
            <a:ext cx="793784" cy="224038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0CDF2D2F-B176-44EC-A5F9-FD05AF3F4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63592"/>
            <a:ext cx="7430655" cy="30237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1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Not: Bu biçim ("Düzenle" - "Kaydet ve Geri Dön"), tüm PRISM 8D güncellemelerinde aynı veya benzer olacaktır.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E27AAD-D9CC-4A7E-B1AF-197A7FB00826}"/>
              </a:ext>
            </a:extLst>
          </p:cNvPr>
          <p:cNvSpPr/>
          <p:nvPr/>
        </p:nvSpPr>
        <p:spPr>
          <a:xfrm>
            <a:off x="3149600" y="218762"/>
            <a:ext cx="589049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Unutmayın:</a:t>
            </a:r>
          </a:p>
          <a:p>
            <a:r>
              <a:rPr lang="de-DE" sz="1600"/>
              <a:t>Satıcılar şüpheli stokları içeride ve SOMI'de bulundurmakla yükümlüdür ve Allegion'a başka HİÇBİR kusurlu ürün gönderilmemesini sağlar.  </a:t>
            </a:r>
          </a:p>
        </p:txBody>
      </p:sp>
    </p:spTree>
    <p:extLst>
      <p:ext uri="{BB962C8B-B14F-4D97-AF65-F5344CB8AC3E}">
        <p14:creationId xmlns:p14="http://schemas.microsoft.com/office/powerpoint/2010/main" val="4143490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Yalnız D0 8D'ler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2734"/>
            <a:ext cx="2526145" cy="351027"/>
          </a:xfrm>
        </p:spPr>
        <p:txBody>
          <a:bodyPr/>
          <a:lstStyle/>
          <a:p>
            <a:r>
              <a:rPr lang="de-DE"/>
              <a:t>Ekleri İlave Etme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1D16547-C209-4A6B-A31A-C5691E997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3259" y="2183268"/>
            <a:ext cx="2184400" cy="16264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Ekler ekranını aşağıda gösterildiği gibi açmak için ‘Düzenle’yi tıklayın.  </a:t>
            </a:r>
            <a:r>
              <a:rPr lang="de-DE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Tüm format türleri kabul edilir.  </a:t>
            </a:r>
            <a:endParaRPr lang="de-DE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de-DE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Tüm ekler yüklendiğinde ‘Kaydet ve Geri Dön’ü tıklayın.  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448D118-9F8D-41CC-8F12-44C4E3E6DA6B}"/>
              </a:ext>
            </a:extLst>
          </p:cNvPr>
          <p:cNvGrpSpPr/>
          <p:nvPr/>
        </p:nvGrpSpPr>
        <p:grpSpPr>
          <a:xfrm>
            <a:off x="166687" y="1278773"/>
            <a:ext cx="5585253" cy="3024769"/>
            <a:chOff x="166688" y="1278774"/>
            <a:chExt cx="4931785" cy="24065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D5B727-1FBA-44F5-AD17-07E569F8B0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8240"/>
            <a:stretch/>
          </p:blipFill>
          <p:spPr>
            <a:xfrm>
              <a:off x="166688" y="1278774"/>
              <a:ext cx="4931785" cy="240653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1C701D-9BA1-4902-B7CB-45865F0C2646}"/>
                </a:ext>
              </a:extLst>
            </p:cNvPr>
            <p:cNvSpPr/>
            <p:nvPr/>
          </p:nvSpPr>
          <p:spPr>
            <a:xfrm>
              <a:off x="4849091" y="2520554"/>
              <a:ext cx="249382" cy="249698"/>
            </a:xfrm>
            <a:prstGeom prst="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BD2D4FD-F12E-400D-914F-27E330523B57}"/>
              </a:ext>
            </a:extLst>
          </p:cNvPr>
          <p:cNvGrpSpPr/>
          <p:nvPr/>
        </p:nvGrpSpPr>
        <p:grpSpPr>
          <a:xfrm>
            <a:off x="3445165" y="4303542"/>
            <a:ext cx="5536188" cy="2407885"/>
            <a:chOff x="3796145" y="4687401"/>
            <a:chExt cx="5185207" cy="20240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188EA50-70D9-41B8-9010-6A00C1224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96145" y="4687401"/>
              <a:ext cx="5185207" cy="2024026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24F4FDF-47AA-4B67-82CE-92EC818F7FD2}"/>
                </a:ext>
              </a:extLst>
            </p:cNvPr>
            <p:cNvSpPr/>
            <p:nvPr/>
          </p:nvSpPr>
          <p:spPr>
            <a:xfrm>
              <a:off x="4027056" y="6428508"/>
              <a:ext cx="692719" cy="216825"/>
            </a:xfrm>
            <a:prstGeom prst="rect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A4536589-C858-445B-A467-306503360C02}"/>
              </a:ext>
            </a:extLst>
          </p:cNvPr>
          <p:cNvSpPr/>
          <p:nvPr/>
        </p:nvSpPr>
        <p:spPr>
          <a:xfrm>
            <a:off x="3149600" y="218762"/>
            <a:ext cx="589049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Unutmayın:</a:t>
            </a:r>
          </a:p>
          <a:p>
            <a:r>
              <a:rPr lang="de-DE" sz="1600"/>
              <a:t>Satıcılar şüpheli stokları içeride ve SOMI'de bulundurmakla yükümlüdür ve Allegion'a başka HİÇBİR kusurlu ürün gönderilmemesini sağlar. 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70359E8-1E4B-4F04-B62B-4466A9EF9010}"/>
              </a:ext>
            </a:extLst>
          </p:cNvPr>
          <p:cNvCxnSpPr>
            <a:cxnSpLocks/>
            <a:stCxn id="7" idx="1"/>
            <a:endCxn id="8" idx="3"/>
          </p:cNvCxnSpPr>
          <p:nvPr/>
        </p:nvCxnSpPr>
        <p:spPr>
          <a:xfrm flipH="1">
            <a:off x="5751940" y="2996486"/>
            <a:ext cx="461319" cy="1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504D8E5-43DE-45A9-B17A-D5E78F9A4D90}"/>
              </a:ext>
            </a:extLst>
          </p:cNvPr>
          <p:cNvSpPr/>
          <p:nvPr/>
        </p:nvSpPr>
        <p:spPr>
          <a:xfrm>
            <a:off x="166686" y="3351874"/>
            <a:ext cx="1329605" cy="204125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018010"/>
      </p:ext>
    </p:extLst>
  </p:cSld>
  <p:clrMapOvr>
    <a:masterClrMapping/>
  </p:clrMapOvr>
</p:sld>
</file>

<file path=ppt/theme/theme1.xml><?xml version="1.0" encoding="utf-8"?>
<a:theme xmlns:a="http://schemas.openxmlformats.org/drawingml/2006/main" name="ALLE_PPT_Template_expanded_vMay21">
  <a:themeElements>
    <a:clrScheme name="Allegion">
      <a:dk1>
        <a:srgbClr val="000000"/>
      </a:dk1>
      <a:lt1>
        <a:sysClr val="window" lastClr="FFFFFF"/>
      </a:lt1>
      <a:dk2>
        <a:srgbClr val="C05131"/>
      </a:dk2>
      <a:lt2>
        <a:srgbClr val="FF671F"/>
      </a:lt2>
      <a:accent1>
        <a:srgbClr val="007681"/>
      </a:accent1>
      <a:accent2>
        <a:srgbClr val="DC582A"/>
      </a:accent2>
      <a:accent3>
        <a:srgbClr val="509E2F"/>
      </a:accent3>
      <a:accent4>
        <a:srgbClr val="7E5475"/>
      </a:accent4>
      <a:accent5>
        <a:srgbClr val="0076A5"/>
      </a:accent5>
      <a:accent6>
        <a:srgbClr val="FFB500"/>
      </a:accent6>
      <a:hlink>
        <a:srgbClr val="0076A5"/>
      </a:hlink>
      <a:folHlink>
        <a:srgbClr val="7E547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86700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2818ce1-7f5e-47e1-9d61-8cbe702c66c3">
      <UserInfo>
        <DisplayName>Abell, Kenny</DisplayName>
        <AccountId>451</AccountId>
        <AccountType/>
      </UserInfo>
    </SharedWithUsers>
  </documentManagement>
</p:properties>
</file>

<file path=customXml/item2.xml><?xml version="1.0" encoding="utf-8"?>
<root rId="44164b43-f4a8-4f1f-8474-6bce1536ff11">
  <converter client="fe80::5efe:10.160.96.215%4 (fe80::5efe:10.160.96.215%4)" created="Wed 10-Jun-2020 18:23:48-05:00" dstFile="Supplier_Instructions_for_allegion_PRISM_8Ds_Rev_3_1-2020.xml" id="637274282249778742" parser="8114b4f2-88fd-4938-827c-bbb6c6c6c6d2" server="mstool1.strakertranslations.com (fe80::5efe:10.160.96.215%4)" srcFile="Supplier_Instructions_for_allegion_PRISM_8Ds_Rev_3_1-2020.pptx" tags="true">MsoDocApp.Common, Version=1.0.7455.33413, Culture=neutral, PublicKeyToken=null RELEASE Sat 05/30/2020 18:33:46.99</converter>
  <options freeze="false" dummy="false" mark="false" clean="Both3" split="true"/>
</root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CFDD790335684197C2222D5CD37284" ma:contentTypeVersion="13" ma:contentTypeDescription="Create a new document." ma:contentTypeScope="" ma:versionID="89f08002bed45cc7f647ce7adcdb4bfe">
  <xsd:schema xmlns:xsd="http://www.w3.org/2001/XMLSchema" xmlns:xs="http://www.w3.org/2001/XMLSchema" xmlns:p="http://schemas.microsoft.com/office/2006/metadata/properties" xmlns:ns3="dc46aafc-205e-4dee-a368-cf0dc6658954" xmlns:ns4="92818ce1-7f5e-47e1-9d61-8cbe702c66c3" targetNamespace="http://schemas.microsoft.com/office/2006/metadata/properties" ma:root="true" ma:fieldsID="a33e0f0624605acd7265991ea4c666de" ns3:_="" ns4:_="">
    <xsd:import namespace="dc46aafc-205e-4dee-a368-cf0dc6658954"/>
    <xsd:import namespace="92818ce1-7f5e-47e1-9d61-8cbe702c66c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aafc-205e-4dee-a368-cf0dc66589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818ce1-7f5e-47e1-9d61-8cbe702c66c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4A995D-5F42-40EF-ABDB-FC4A0546FD9B}">
  <ds:schemaRefs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dc46aafc-205e-4dee-a368-cf0dc6658954"/>
    <ds:schemaRef ds:uri="http://www.w3.org/XML/1998/namespace"/>
    <ds:schemaRef ds:uri="http://schemas.microsoft.com/office/2006/documentManagement/types"/>
    <ds:schemaRef ds:uri="92818ce1-7f5e-47e1-9d61-8cbe702c66c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3B7D0E7-4DB7-431E-BA56-AE56C2595E9E}">
  <ds:schemaRefs/>
</ds:datastoreItem>
</file>

<file path=customXml/itemProps3.xml><?xml version="1.0" encoding="utf-8"?>
<ds:datastoreItem xmlns:ds="http://schemas.openxmlformats.org/officeDocument/2006/customXml" ds:itemID="{6513D8A2-C3A8-4A7E-B37F-7AD4938B13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46aafc-205e-4dee-a368-cf0dc6658954"/>
    <ds:schemaRef ds:uri="92818ce1-7f5e-47e1-9d61-8cbe702c66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C81FD384-8B35-4744-8BA9-DB2EEE03ED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2892</TotalTime>
  <Words>1060</Words>
  <Application>Microsoft Macintosh PowerPoint</Application>
  <PresentationFormat>On-screen Show (4:3)</PresentationFormat>
  <Paragraphs>147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Lucida Grande</vt:lpstr>
      <vt:lpstr>Times New Roman</vt:lpstr>
      <vt:lpstr>Wingdings</vt:lpstr>
      <vt:lpstr>ALLE_PPT_Template_expanded_vMay21</vt:lpstr>
      <vt:lpstr>Allegion PRISM 8D'ler için Tedarikçi Talimatları</vt:lpstr>
      <vt:lpstr>Tedarikçinin Allegion’un PRISM 8D sistemi ile çalışması için Genel Talimatlar </vt:lpstr>
      <vt:lpstr>PRISM nedir?</vt:lpstr>
      <vt:lpstr>PRISM'e nasıl ulaşırım? </vt:lpstr>
      <vt:lpstr>PRISM'e nasıl ulaşırım? </vt:lpstr>
      <vt:lpstr>PRISM'e nasıl ulaşırım? </vt:lpstr>
      <vt:lpstr>Yalnız D0 8D'ler </vt:lpstr>
      <vt:lpstr>Yalnız D0 8D'ler</vt:lpstr>
      <vt:lpstr>Yalnız D0 8D'ler</vt:lpstr>
      <vt:lpstr>Full 8D'ler </vt:lpstr>
      <vt:lpstr>Full 8D'ler</vt:lpstr>
      <vt:lpstr>Full 8D'ler</vt:lpstr>
      <vt:lpstr>Full 8D'ler</vt:lpstr>
      <vt:lpstr>Full 8D'ler</vt:lpstr>
      <vt:lpstr>Full 8D'ler</vt:lpstr>
      <vt:lpstr>Full 8D'ler</vt:lpstr>
      <vt:lpstr>Full 8D'ler</vt:lpstr>
      <vt:lpstr>Full 8D'ler</vt:lpstr>
      <vt:lpstr>Full 8D'ler</vt:lpstr>
      <vt:lpstr>Full 8D'ler</vt:lpstr>
      <vt:lpstr>Full 8D'ler </vt:lpstr>
      <vt:lpstr>Full 8D'ler</vt:lpstr>
      <vt:lpstr>Kaynaklar - Tedarikçi Portalındaki Kullanım Kılavuzları</vt:lpstr>
      <vt:lpstr>Mevcut Allegion PRISM Yöneticileri  Mike Bellis (317) 703-5412 michael.bellis@allegion.com  Molly Krich  (805) 915-9959  molly.krich@allegion.com  </vt:lpstr>
      <vt:lpstr>Rev 2 – 9/17/2019 güncellenmiş ekran görüntüleri ile .pdf biçiminden dönüştürüldü   Kay 3 – 1/14/2020 ALLE yönetici iletişim bilgileri güncellendi tedarikçi portalı bilgileri güncellendi </vt:lpstr>
    </vt:vector>
  </TitlesOfParts>
  <Company>Ingersoll Rand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PowerPoint_Template</dc:title>
  <dc:creator>Stewart, Doshia</dc:creator>
  <cp:lastModifiedBy>Zoe Jin</cp:lastModifiedBy>
  <cp:revision>96</cp:revision>
  <cp:lastPrinted>2014-05-21T12:24:11Z</cp:lastPrinted>
  <dcterms:created xsi:type="dcterms:W3CDTF">2014-05-23T12:33:43Z</dcterms:created>
  <dcterms:modified xsi:type="dcterms:W3CDTF">2020-06-14T08:29:18Z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0x010100C5CFDD790335684197C2222D5CD37284</vt:lpwstr>
  </property>
</Properties>
</file>