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73" r:id="rId6"/>
    <p:sldId id="433" r:id="rId7"/>
    <p:sldId id="404" r:id="rId8"/>
    <p:sldId id="436" r:id="rId9"/>
    <p:sldId id="437" r:id="rId10"/>
    <p:sldId id="441" r:id="rId11"/>
    <p:sldId id="435" r:id="rId12"/>
    <p:sldId id="442" r:id="rId13"/>
    <p:sldId id="456" r:id="rId14"/>
    <p:sldId id="457" r:id="rId15"/>
    <p:sldId id="458" r:id="rId16"/>
    <p:sldId id="467" r:id="rId17"/>
    <p:sldId id="459" r:id="rId18"/>
    <p:sldId id="465" r:id="rId19"/>
    <p:sldId id="464" r:id="rId20"/>
    <p:sldId id="462" r:id="rId21"/>
    <p:sldId id="463" r:id="rId22"/>
    <p:sldId id="466" r:id="rId23"/>
    <p:sldId id="460" r:id="rId24"/>
    <p:sldId id="461" r:id="rId25"/>
    <p:sldId id="468" r:id="rId26"/>
    <p:sldId id="469" r:id="rId27"/>
    <p:sldId id="422" r:id="rId28"/>
    <p:sldId id="432" r:id="rId29"/>
    <p:sldId id="417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89C603-9B80-4E47-850B-F662D262D82C}">
          <p14:sldIdLst>
            <p14:sldId id="273"/>
            <p14:sldId id="433"/>
            <p14:sldId id="404"/>
            <p14:sldId id="436"/>
            <p14:sldId id="437"/>
            <p14:sldId id="441"/>
            <p14:sldId id="435"/>
            <p14:sldId id="442"/>
            <p14:sldId id="456"/>
            <p14:sldId id="457"/>
            <p14:sldId id="458"/>
            <p14:sldId id="467"/>
            <p14:sldId id="459"/>
            <p14:sldId id="465"/>
            <p14:sldId id="464"/>
            <p14:sldId id="462"/>
            <p14:sldId id="463"/>
            <p14:sldId id="466"/>
            <p14:sldId id="460"/>
            <p14:sldId id="461"/>
            <p14:sldId id="468"/>
            <p14:sldId id="469"/>
            <p14:sldId id="422"/>
            <p14:sldId id="432"/>
            <p14:sldId id="417"/>
          </p14:sldIdLst>
        </p14:section>
        <p14:section name="Closing Slide" id="{8E0A16A9-81F4-4EFA-B3C4-8E54316C988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ch, Molly L" initials="KML" lastIdx="1" clrIdx="0">
    <p:extLst>
      <p:ext uri="{19B8F6BF-5375-455C-9EA6-DF929625EA0E}">
        <p15:presenceInfo xmlns:p15="http://schemas.microsoft.com/office/powerpoint/2012/main" userId="S-1-5-21-518801419-837558100-3897137742-8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00"/>
    <a:srgbClr val="FF3300"/>
    <a:srgbClr val="C05131"/>
    <a:srgbClr val="007681"/>
    <a:srgbClr val="509E2F"/>
    <a:srgbClr val="0076A5"/>
    <a:srgbClr val="E1E1E1"/>
    <a:srgbClr val="939393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578F52-4588-4770-AD68-3BD925FB35BC}" v="8" dt="2020-01-14T15:53:01.310"/>
    <p1510:client id="{6453C1EB-A325-4DE5-A358-ECE4F127F038}" v="1" dt="2020-01-14T15:56:06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91156" autoAdjust="0"/>
  </p:normalViewPr>
  <p:slideViewPr>
    <p:cSldViewPr snapToGrid="0" snapToObjects="1">
      <p:cViewPr varScale="1">
        <p:scale>
          <a:sx n="112" d="100"/>
          <a:sy n="112" d="100"/>
        </p:scale>
        <p:origin x="21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ch, Molly L" userId="32355e2d-ce3e-43b2-b180-c82c5a9b1326" providerId="ADAL" clId="{6453C1EB-A325-4DE5-A358-ECE4F127F038}"/>
    <pc:docChg chg="modSld">
      <pc:chgData name="Krich, Molly L" userId="32355e2d-ce3e-43b2-b180-c82c5a9b1326" providerId="ADAL" clId="{6453C1EB-A325-4DE5-A358-ECE4F127F038}" dt="2020-01-14T15:56:05.506" v="6" actId="20577"/>
      <pc:docMkLst>
        <pc:docMk/>
      </pc:docMkLst>
      <pc:sldChg chg="modSp">
        <pc:chgData name="Krich, Molly L" userId="32355e2d-ce3e-43b2-b180-c82c5a9b1326" providerId="ADAL" clId="{6453C1EB-A325-4DE5-A358-ECE4F127F038}" dt="2020-01-14T15:56:05.506" v="6" actId="20577"/>
        <pc:sldMkLst>
          <pc:docMk/>
          <pc:sldMk cId="3750530400" sldId="432"/>
        </pc:sldMkLst>
        <pc:spChg chg="mod">
          <ac:chgData name="Krich, Molly L" userId="32355e2d-ce3e-43b2-b180-c82c5a9b1326" providerId="ADAL" clId="{6453C1EB-A325-4DE5-A358-ECE4F127F038}" dt="2020-01-14T15:56:05.506" v="6" actId="20577"/>
          <ac:spMkLst>
            <pc:docMk/>
            <pc:sldMk cId="3750530400" sldId="432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B9C12EE5-8B6E-45F9-9579-BE7EF53F7C9F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832807FC-3362-40BA-A5C9-723C0A07A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0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/>
          <a:lstStyle>
            <a:lvl1pPr algn="r">
              <a:defRPr sz="1300"/>
            </a:lvl1pPr>
          </a:lstStyle>
          <a:p>
            <a:fld id="{813A17A4-BA09-45F4-B2D4-7487CB1126C4}" type="datetimeFigureOut">
              <a:rPr lang="en-US" smtClean="0"/>
              <a:t>6/14/20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03" tIns="48052" rIns="96103" bIns="480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103" tIns="48052" rIns="96103" bIns="480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0" cy="480060"/>
          </a:xfrm>
          <a:prstGeom prst="rect">
            <a:avLst/>
          </a:prstGeom>
        </p:spPr>
        <p:txBody>
          <a:bodyPr vert="horz" lIns="96103" tIns="48052" rIns="96103" bIns="48052" rtlCol="0" anchor="b"/>
          <a:lstStyle>
            <a:lvl1pPr algn="r">
              <a:defRPr sz="1300"/>
            </a:lvl1pPr>
          </a:lstStyle>
          <a:p>
            <a:fld id="{D3A75928-3C3E-4838-8C20-94922049B5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1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23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25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46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25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1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10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 portalu internetowym dostawcy, w językach: angielskim, chińskim, niemieckim, francuskim, hindi, włoskim, hiszpańskim i tureckim.</a:t>
            </a:r>
          </a:p>
          <a:p>
            <a:r>
              <a:rPr lang="en-US"/>
              <a:t>Przewodniki pokazują zrzuty ekranu z objaśnieniami w językach ojczystych.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75928-3C3E-4838-8C20-94922049B5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87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72646" indent="-297170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88685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64158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139631" indent="-237738" defTabSz="942693" eaLnBrk="0" hangingPunct="0"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615106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3090578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566052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4041525" indent="-237738" defTabSz="94269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fld id="{83AA0BAA-BA11-4115-9F20-7661AADC8A5B}" type="slidenum">
              <a:rPr lang="en-US" sz="1300" b="0">
                <a:solidFill>
                  <a:srgbClr val="000000"/>
                </a:solidFill>
                <a:latin typeface="Times New Roman" pitchFamily="18" charset="0"/>
              </a:rPr>
              <a:pPr/>
              <a:t>24</a:t>
            </a:fld>
            <a:endParaRPr lang="en-US" sz="1300" b="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pic>
        <p:nvPicPr>
          <p:cNvPr id="7" name="Picture 6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1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87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58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copy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 bwMode="invGray">
          <a:xfrm>
            <a:off x="578461" y="4637581"/>
            <a:ext cx="5758009" cy="522335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US" sz="1400" b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2800" smtClean="0"/>
            </a:lvl2pPr>
            <a:lvl3pPr>
              <a:defRPr lang="en-US" sz="24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>
              <a:spcBef>
                <a:spcPct val="0"/>
              </a:spcBef>
              <a:buFont typeface="Arial"/>
            </a:pPr>
            <a:r>
              <a:rPr lang="en-US"/>
              <a:t>Click to edit Master text styles</a:t>
            </a:r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7213600" y="3748314"/>
            <a:ext cx="1930400" cy="2881086"/>
          </a:xfrm>
          <a:prstGeom prst="rect">
            <a:avLst/>
          </a:prstGeom>
          <a:solidFill>
            <a:schemeClr val="accent6">
              <a:alpha val="7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91440">
            <a:noAutofit/>
          </a:bodyPr>
          <a:lstStyle/>
          <a:p>
            <a:pPr marL="0" indent="0">
              <a:buFont typeface="Arial"/>
              <a:buNone/>
            </a:pPr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FULL BLEED </a:t>
            </a:r>
            <a:r>
              <a:rPr lang="en-US" sz="800" b="1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 COVER</a:t>
            </a:r>
          </a:p>
          <a:p>
            <a:pPr marL="58738" indent="-58738">
              <a:buFont typeface="Arial"/>
              <a:buChar char="•"/>
            </a:pP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an image that relates to the presentation subject and aligns to the Allegion </a:t>
            </a:r>
            <a:r>
              <a:rPr lang="en-US" sz="800" b="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imagery guidelines</a:t>
            </a:r>
            <a:r>
              <a:rPr lang="en-US" sz="800" b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Ensure the image does not diminish the </a:t>
            </a:r>
            <a:r>
              <a:rPr lang="en-US" sz="800" b="0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visibility </a:t>
            </a: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of the logo.</a:t>
            </a:r>
          </a:p>
          <a:p>
            <a:pPr marL="58738" indent="-58738" algn="l" defTabSz="457200" rtl="0" eaLnBrk="1" latinLnBrk="0" hangingPunct="1">
              <a:buFont typeface="Arial"/>
              <a:buChar char="•"/>
            </a:pPr>
            <a:r>
              <a:rPr lang="en-US" sz="800" b="0" kern="12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Do not use more than one image.</a:t>
            </a: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CHANGING A PHOTO IN THE IMAGE AREA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 your menu bar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“View” &gt; “Master” &gt; “Slide Master”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Go to the Title Slide Image Master you wish to change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Select the image and delete </a:t>
            </a: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Insert</a:t>
            </a:r>
            <a:r>
              <a:rPr lang="en-US" sz="8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new image/photo on page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58738" indent="-58738">
              <a:buFont typeface="Arial"/>
              <a:buChar char="•"/>
            </a:pP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Once the new image placement is finalized, select </a:t>
            </a:r>
            <a:b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</a:b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Arrange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&gt; 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“</a:t>
            </a:r>
            <a:r>
              <a:rPr 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Send to back</a:t>
            </a:r>
            <a:r>
              <a:rPr lang="ja-JP" altLang="en-US" sz="80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”</a:t>
            </a:r>
            <a:endParaRPr lang="en-US" sz="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endParaRPr lang="en-US" sz="800" b="1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r>
              <a:rPr lang="en-US" sz="800" b="1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DELETE THESE INSTRUCTIONS BEFORE FINAL USE.</a:t>
            </a:r>
          </a:p>
        </p:txBody>
      </p:sp>
      <p:pic>
        <p:nvPicPr>
          <p:cNvPr id="11" name="Picture 10" descr="ALLE_CMYK_V_Taglin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6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401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2863"/>
            <a:ext cx="8229600" cy="4361991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06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226066" y="228600"/>
            <a:ext cx="6400800" cy="6400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 bwMode="invGray">
          <a:xfrm>
            <a:off x="576072" y="2797254"/>
            <a:ext cx="5760399" cy="1470025"/>
          </a:xfrm>
        </p:spPr>
        <p:txBody>
          <a:bodyPr lIns="0" rIns="0"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invGray">
          <a:xfrm>
            <a:off x="587022" y="2549674"/>
            <a:ext cx="5749449" cy="322855"/>
          </a:xfrm>
        </p:spPr>
        <p:txBody>
          <a:bodyPr vert="horz" lIns="0" tIns="45720" rIns="0" bIns="45720" rtlCol="0" anchor="t">
            <a:normAutofit/>
          </a:bodyPr>
          <a:lstStyle>
            <a:lvl1pPr marL="0" indent="0">
              <a:buNone/>
              <a:defRPr lang="en-US" sz="1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ALLE_CMYK_V_Taglin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32" y="441252"/>
            <a:ext cx="1421283" cy="1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648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531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3264645" y="452157"/>
            <a:ext cx="5432211" cy="54501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 bwMode="invGray">
          <a:xfrm>
            <a:off x="3264646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673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1"/>
          </p:nvPr>
        </p:nvSpPr>
        <p:spPr bwMode="invGray">
          <a:xfrm>
            <a:off x="5990725" y="452157"/>
            <a:ext cx="2712781" cy="5450167"/>
          </a:xfrm>
          <a:noFill/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643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264787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457200" y="1695591"/>
            <a:ext cx="2647870" cy="420240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3264644" y="452156"/>
            <a:ext cx="5425563" cy="5445840"/>
          </a:xfr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7138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gray"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01234"/>
            <a:ext cx="8229600" cy="1143000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73340"/>
            <a:ext cx="8229600" cy="415151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450849" y="6314630"/>
            <a:ext cx="6118335" cy="37236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18D7474-F959-4F4F-B552-144BC6A81CE6}" type="slidenum">
              <a:rPr lang="en-US" smtClean="0"/>
              <a:pPr/>
              <a:t>‹#›</a:t>
            </a:fld>
            <a:r>
              <a:rPr lang="en-US" dirty="0"/>
              <a:t> | Allegion PRISM system</a:t>
            </a:r>
          </a:p>
        </p:txBody>
      </p:sp>
      <p:pic>
        <p:nvPicPr>
          <p:cNvPr id="7" name="Picture 6" descr="Allegion_tm_v_c_larg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938874" y="6001016"/>
            <a:ext cx="798607" cy="52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1" r:id="rId5"/>
    <p:sldLayoutId id="2147483652" r:id="rId6"/>
    <p:sldLayoutId id="2147483658" r:id="rId7"/>
    <p:sldLayoutId id="2147483659" r:id="rId8"/>
    <p:sldLayoutId id="2147483653" r:id="rId9"/>
    <p:sldLayoutId id="2147483654" r:id="rId10"/>
    <p:sldLayoutId id="214748365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defTabSz="457200" rtl="0" eaLnBrk="1" latinLnBrk="0" hangingPunct="1">
        <a:spcBef>
          <a:spcPct val="20000"/>
        </a:spcBef>
        <a:buClr>
          <a:schemeClr val="bg2"/>
        </a:buClr>
        <a:buSzPct val="11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6075" indent="-173038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2763" indent="-166688" algn="l" defTabSz="457200" rtl="0" eaLnBrk="1" latinLnBrk="0" hangingPunct="1">
        <a:spcBef>
          <a:spcPct val="20000"/>
        </a:spcBef>
        <a:buClr>
          <a:schemeClr val="bg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4213" indent="-171450" algn="l" defTabSz="457200" rtl="0" eaLnBrk="1" latinLnBrk="0" hangingPunct="1">
        <a:spcBef>
          <a:spcPct val="20000"/>
        </a:spcBef>
        <a:buClr>
          <a:schemeClr val="bg2"/>
        </a:buClr>
        <a:buFont typeface="Lucida Grande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ntent/dam/allegion-corp/supplier-portal/globalsupptools-qm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gion.com/corp/en/footer/policies/supplier-portal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bellis@allegion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ly.krich@allegion.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global8d.com/alleg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prismportal.ne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Instrukcje dla dostawców dotyczące Allegion PRISM 8D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Allegion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Zaktualizowano w styczniu 2020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73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Pełen raport 8D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199" y="841972"/>
            <a:ext cx="8324851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pl-PL"/>
              <a:t>Allegion jest odpowiedzialny za prawidłowe i szczegółowe informacje na etapach D0 – D2.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pl-PL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pl-PL"/>
              <a:t>Sprzedawcy są odpowiedzialni za wypełnienie i udokumentowanie szczegółów na każdym etapie – od D3 do D8.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pl-PL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pl-PL" b="1">
                <a:solidFill>
                  <a:schemeClr val="bg2"/>
                </a:solidFill>
              </a:rPr>
              <a:t>8D musi zostać oznaczone „Zakończ do D8” poprzez zmianę statusu etapu D w ramach 8D.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pl-PL" b="1">
                <a:solidFill>
                  <a:schemeClr val="bg2"/>
                </a:solidFill>
              </a:rPr>
              <a:t>Należy tego dokonać w ciągu 60 dni od daty zmiany statusu na „Complete through D2” (Zakończ do D2), aby raport 8D był gotowy na czas.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pl-PL"/>
              <a:t>Wymóg ten jest również podany w Globalnym podręczniku wymagań dla dostawców Allegion w sekcji „Jakość - materiały niezgodne”.  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pl-PL">
                <a:hlinkClick r:id="rId3"/>
              </a:rPr>
              <a:t>Globalny podręcznik wymagań dla dostawców na portalu dostawców Allegion</a:t>
            </a:r>
            <a:r>
              <a:rPr lang="pl-PL"/>
              <a:t>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pl-PL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pl-PL"/>
              <a:t>Do systemu można załączyć wszystkie zdjęcia i pliki.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pl-PL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pl-PL"/>
              <a:t>Po zakończeniu każdego etapu, sprzedawca powinien odpowiednio zaktualizować status etapu D, aby zawsze było jasne, w którym miejscu jest obecnie proces 8D.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13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Pełen raport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/>
              <a:t>Informacje Allegion – od D0 do D2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0"/>
            <a:ext cx="1583168" cy="29851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Kliknij „D1”, aby zobaczyć osoby aktualnie przypisane do zespołu 8D.  Jeśli dostawca chce mieć inne lub dodatkowe osoby w zespole, należy skontaktować się z osobą z 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Allegion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która wydała 8D.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Kliknij „D2”, aby zobaczyć szczegóły problemu, który znalazł 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Allegion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30908" y="3429001"/>
            <a:ext cx="1704111" cy="43180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64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A31C74-2A3C-4715-8AEF-70A116B68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4234"/>
            <a:ext cx="7542393" cy="47787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Pełen raport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en-US"/>
              <a:t>Dostawca aktualizuje odpowiednio sekcje od D3 do D8 klikając na etap, który chce zaktualizować w menu po lewej stronie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879274"/>
            <a:ext cx="1805711" cy="1015999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4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CE4F7C8-A747-42AC-8479-973B82257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11" y="1243991"/>
            <a:ext cx="6906854" cy="4393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Pełen raport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309521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D3 - W przypadku pełnych raportów 8D towar musi być zabezpieczony 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736172"/>
            <a:ext cx="1583168" cy="1080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Kliknij „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Interim 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Containment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Action” (Dodaj tymczasową czynność zabezpieczającą)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07676B-84F7-44CB-A143-7A9A02E4009D}"/>
              </a:ext>
            </a:extLst>
          </p:cNvPr>
          <p:cNvSpPr/>
          <p:nvPr/>
        </p:nvSpPr>
        <p:spPr>
          <a:xfrm>
            <a:off x="5572208" y="2900042"/>
            <a:ext cx="134582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6918036" y="3006260"/>
            <a:ext cx="554931" cy="270139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5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Pełen raport 8D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094" y="2893191"/>
            <a:ext cx="2825579" cy="1320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Udokumentuj wszystkie czynności związane z zabezpieczeniem.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Wymagane są szczegóły takie jak ilość, metody i daty.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1DCF0-1A1A-435E-88B2-1ABEFF399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41" y="744833"/>
            <a:ext cx="4762095" cy="59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312CB0-4D21-4C8B-B610-4F89CA08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3" y="1774375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Pełen raport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123382" cy="5715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D4 – D6: W etapach </a:t>
            </a:r>
            <a:r>
              <a:rPr lang="en-US" b="1" u="sng">
                <a:solidFill>
                  <a:schemeClr val="bg2"/>
                </a:solidFill>
              </a:rPr>
              <a:t>D4 – D6</a:t>
            </a:r>
            <a:r>
              <a:rPr lang="en-US" b="1">
                <a:solidFill>
                  <a:schemeClr val="bg2"/>
                </a:solidFill>
              </a:rPr>
              <a:t> wymagany jest przynajmniej jeden wpis z podaniem podstawowej przyczyny defektu ORAZ jeden wpis z podaniem powodu, dla którego produkt z defektem wydostał się z zakładu produkcyjnego.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2893192"/>
            <a:ext cx="1583168" cy="30437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Kliknij „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Root 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(Dodaj podstawową przyczynę) lub „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Escape Point" (Dodaj punkt ucieczki), aby otworzyć edytowalne formularze.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Poprzednie wpisy można również przejrzeć bardziej szczegółowo lub edytować klikając na „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/Edit” (Zobacz/Edytuj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1E3D97-ADC9-48A2-A9DE-0FDF8EC93928}"/>
              </a:ext>
            </a:extLst>
          </p:cNvPr>
          <p:cNvGrpSpPr/>
          <p:nvPr/>
        </p:nvGrpSpPr>
        <p:grpSpPr>
          <a:xfrm>
            <a:off x="1835259" y="3429000"/>
            <a:ext cx="5230090" cy="1150861"/>
            <a:chOff x="1844495" y="3426685"/>
            <a:chExt cx="5230090" cy="115086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FEA2557-AC28-4EAA-B9C5-64DE29B0BD93}"/>
                </a:ext>
              </a:extLst>
            </p:cNvPr>
            <p:cNvGrpSpPr/>
            <p:nvPr/>
          </p:nvGrpSpPr>
          <p:grpSpPr>
            <a:xfrm>
              <a:off x="1844495" y="3426685"/>
              <a:ext cx="861760" cy="784409"/>
              <a:chOff x="1844495" y="3426685"/>
              <a:chExt cx="861760" cy="7844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D7CEBAF-3E43-4691-8F5D-84676870A0B7}"/>
                  </a:ext>
                </a:extLst>
              </p:cNvPr>
              <p:cNvSpPr/>
              <p:nvPr/>
            </p:nvSpPr>
            <p:spPr>
              <a:xfrm>
                <a:off x="1844495" y="3426685"/>
                <a:ext cx="778632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14CD00-FCAF-451C-AD8E-1634B42994BE}"/>
                  </a:ext>
                </a:extLst>
              </p:cNvPr>
              <p:cNvSpPr/>
              <p:nvPr/>
            </p:nvSpPr>
            <p:spPr>
              <a:xfrm>
                <a:off x="1862047" y="3998658"/>
                <a:ext cx="844208" cy="2124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07676B-84F7-44CB-A143-7A9A02E4009D}"/>
                </a:ext>
              </a:extLst>
            </p:cNvPr>
            <p:cNvSpPr/>
            <p:nvPr/>
          </p:nvSpPr>
          <p:spPr>
            <a:xfrm>
              <a:off x="6282569" y="3447466"/>
              <a:ext cx="778632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A22A96-65EE-424C-95CB-81D9F76D7B6A}"/>
                </a:ext>
              </a:extLst>
            </p:cNvPr>
            <p:cNvSpPr/>
            <p:nvPr/>
          </p:nvSpPr>
          <p:spPr>
            <a:xfrm>
              <a:off x="6533825" y="4401121"/>
              <a:ext cx="536612" cy="1764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E5BF4E-FB21-49E9-BF5A-BFF41626A87E}"/>
                </a:ext>
              </a:extLst>
            </p:cNvPr>
            <p:cNvSpPr/>
            <p:nvPr/>
          </p:nvSpPr>
          <p:spPr>
            <a:xfrm>
              <a:off x="6188832" y="4012506"/>
              <a:ext cx="885753" cy="21243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AD2ABC-FBEC-43C3-B0BB-1B55413914E3}"/>
              </a:ext>
            </a:extLst>
          </p:cNvPr>
          <p:cNvCxnSpPr>
            <a:cxnSpLocks/>
            <a:stCxn id="10" idx="1"/>
            <a:endCxn id="13" idx="3"/>
          </p:cNvCxnSpPr>
          <p:nvPr/>
        </p:nvCxnSpPr>
        <p:spPr>
          <a:xfrm flipH="1" flipV="1">
            <a:off x="7051965" y="3555999"/>
            <a:ext cx="421002" cy="85908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BE3A27-C86C-4F28-9D2B-CBB29FCB30ED}"/>
              </a:ext>
            </a:extLst>
          </p:cNvPr>
          <p:cNvCxnSpPr>
            <a:cxnSpLocks/>
            <a:stCxn id="10" idx="1"/>
            <a:endCxn id="16" idx="3"/>
          </p:cNvCxnSpPr>
          <p:nvPr/>
        </p:nvCxnSpPr>
        <p:spPr>
          <a:xfrm flipH="1" flipV="1">
            <a:off x="7065349" y="4121039"/>
            <a:ext cx="407618" cy="29404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60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4B2FDD-5A85-4F56-AEB2-22B77D45D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52" y="799635"/>
            <a:ext cx="5620235" cy="5512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Pełen raport 8D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EA9BA3A9-1D9B-4393-8C36-3A1E64EC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6145" y="2698120"/>
            <a:ext cx="2350655" cy="29738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wejściu do edytowalnego formularza, należy dodać jak najwięcej szczegółów dotyczących każdej podstawowej przyczyny i każdego powodu opuszczenia zakładu przez produkt.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Pamiętaj, aby po zakończeniu aktualizacji kliknąć „</a:t>
            </a:r>
            <a:r>
              <a:rPr lang="pl-PL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Return” (Zapisz i wróć).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</a:t>
            </a:r>
            <a:r>
              <a: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Dla wszystkich wdrożonych czynności i weryfikacji wymagane jest podanie daty.  </a:t>
            </a:r>
          </a:p>
        </p:txBody>
      </p:sp>
    </p:spTree>
    <p:extLst>
      <p:ext uri="{BB962C8B-B14F-4D97-AF65-F5344CB8AC3E}">
        <p14:creationId xmlns:p14="http://schemas.microsoft.com/office/powerpoint/2010/main" val="2601486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54CD1-BAF1-47E4-9F2E-C8D6688FC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7" y="1201420"/>
            <a:ext cx="7125829" cy="51539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Pełen raport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6479309" cy="571500"/>
          </a:xfrm>
        </p:spPr>
        <p:txBody>
          <a:bodyPr/>
          <a:lstStyle/>
          <a:p>
            <a:r>
              <a:rPr lang="pl-PL"/>
              <a:t>Dodawanie potrzebnych załączników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15851" y="4489720"/>
            <a:ext cx="5351568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8928C-BC39-47F6-BD08-88380CEB46CE}"/>
              </a:ext>
            </a:extLst>
          </p:cNvPr>
          <p:cNvSpPr/>
          <p:nvPr/>
        </p:nvSpPr>
        <p:spPr>
          <a:xfrm>
            <a:off x="217054" y="4391898"/>
            <a:ext cx="725211" cy="195871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7BE72EF-2842-4D35-B0CE-C3623D1D6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883" y="1653310"/>
            <a:ext cx="1713252" cy="3177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Załączniki można dodawać w ramach każdego etapu D lub w sekcjach Załączniki w menu po lewej stronie.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Mogą to być zdjęcia, dokumenty, plany kontroli, itp.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Można dodać każdy rodzaj dokumentu i wszystko, co pomoże w wyjaśnieniu i pokazaniu podjętych działań naprawczych.     </a:t>
            </a:r>
          </a:p>
        </p:txBody>
      </p:sp>
    </p:spTree>
    <p:extLst>
      <p:ext uri="{BB962C8B-B14F-4D97-AF65-F5344CB8AC3E}">
        <p14:creationId xmlns:p14="http://schemas.microsoft.com/office/powerpoint/2010/main" val="348626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Pełen raport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en-US" b="1">
                <a:solidFill>
                  <a:schemeClr val="bg2"/>
                </a:solidFill>
              </a:rPr>
              <a:t>Nie należy zapominać o krokach D7 i D8.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06730-D600-4222-8DD2-76EAE3D76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26270"/>
            <a:ext cx="4926445" cy="32060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8748E-AD37-4BBD-B36D-D57B1EDD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229" y="3590780"/>
            <a:ext cx="5022280" cy="31800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79EC86-A584-4D42-9693-39B317CFD999}"/>
              </a:ext>
            </a:extLst>
          </p:cNvPr>
          <p:cNvSpPr/>
          <p:nvPr/>
        </p:nvSpPr>
        <p:spPr>
          <a:xfrm>
            <a:off x="1304171" y="2299482"/>
            <a:ext cx="3803538" cy="98621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790093-84C6-426C-9880-FE20B6C3C876}"/>
              </a:ext>
            </a:extLst>
          </p:cNvPr>
          <p:cNvSpPr/>
          <p:nvPr/>
        </p:nvSpPr>
        <p:spPr>
          <a:xfrm>
            <a:off x="5126181" y="4673600"/>
            <a:ext cx="3755728" cy="5172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04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5EB42DC-B157-4060-901B-9E22DDAB3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73" y="1693616"/>
            <a:ext cx="7021320" cy="4448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Pełen raport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8511309" cy="571500"/>
          </a:xfrm>
        </p:spPr>
        <p:txBody>
          <a:bodyPr/>
          <a:lstStyle/>
          <a:p>
            <a:r>
              <a:rPr lang="pl-PL" sz="2000" b="1">
                <a:solidFill>
                  <a:schemeClr val="bg2"/>
                </a:solidFill>
              </a:rPr>
              <a:t>Po zakończeniu każdego etapu D, należy aktualizować status, aby zawsze wyświetlany był aktualny status 8D.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CE0361-F3DE-4747-8E9D-25F75129BB76}"/>
              </a:ext>
            </a:extLst>
          </p:cNvPr>
          <p:cNvSpPr/>
          <p:nvPr/>
        </p:nvSpPr>
        <p:spPr>
          <a:xfrm>
            <a:off x="6301044" y="2429161"/>
            <a:ext cx="912558" cy="21243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7754C6B9-8D94-474B-8DB7-C1C81B1A4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727" y="2249629"/>
            <a:ext cx="1053727" cy="904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Kliknij „Change D-Step Status” (Zmień status etapu D)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F77F33-8CFA-4D5A-B36E-33E304B7B8F2}"/>
              </a:ext>
            </a:extLst>
          </p:cNvPr>
          <p:cNvCxnSpPr>
            <a:cxnSpLocks/>
            <a:stCxn id="17" idx="1"/>
            <a:endCxn id="16" idx="3"/>
          </p:cNvCxnSpPr>
          <p:nvPr/>
        </p:nvCxnSpPr>
        <p:spPr>
          <a:xfrm flipH="1" flipV="1">
            <a:off x="7213602" y="2535379"/>
            <a:ext cx="591125" cy="16644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6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1084221"/>
          </a:xfrm>
        </p:spPr>
        <p:txBody>
          <a:bodyPr/>
          <a:lstStyle/>
          <a:p>
            <a:r>
              <a:rPr lang="en-US"/>
              <a:t>Ogólne instrukcje dla dostawcy dotyczące pracy z systemem PRISM 8D firmy Allegion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/>
              <a:t>Co to jest PRISM i jak mogę uzyskać do niego dostęp?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Tylko D0 w ramach 8D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Pełen raport 8D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436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951941E-A9F5-4B60-A928-BBBEEAC0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8" t="20467" r="62626" b="44806"/>
          <a:stretch/>
        </p:blipFill>
        <p:spPr>
          <a:xfrm>
            <a:off x="457200" y="799794"/>
            <a:ext cx="6800736" cy="313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Pełen raport 8D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1830645" y="1606159"/>
            <a:ext cx="1283853" cy="1967346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09A2643F-BA3F-4714-A3B0-87B523525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7728" y="1751858"/>
            <a:ext cx="1394968" cy="16434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listy rozwijanej wybierz odpowiedni status na podstawie bieżących działań i informacji załadowanych do 8D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DC77FD-4B8A-48DC-BED6-EF62C5B33C8E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>
            <a:off x="3114498" y="2573606"/>
            <a:ext cx="4303230" cy="1622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B40727A-3FD6-4EC1-B8A1-9BD613872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0" t="72538" r="51225" b="15669"/>
          <a:stretch/>
        </p:blipFill>
        <p:spPr>
          <a:xfrm>
            <a:off x="637309" y="4229461"/>
            <a:ext cx="3990109" cy="490878"/>
          </a:xfrm>
          <a:prstGeom prst="rect">
            <a:avLst/>
          </a:prstGeom>
        </p:spPr>
      </p:pic>
      <p:sp>
        <p:nvSpPr>
          <p:cNvPr id="16" name="Text Box 2">
            <a:extLst>
              <a:ext uri="{FF2B5EF4-FFF2-40B4-BE49-F238E27FC236}">
                <a16:creationId xmlns:a16="http://schemas.microsoft.com/office/drawing/2014/main" id="{C9A627CA-E22C-4B8D-A663-56A4161DF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9164" y="4901736"/>
            <a:ext cx="5394036" cy="14725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Możesz również wykorzystać pola opcji: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pl-P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Wyświetl tę czynność w raporcie szczegółowym 8D (zalecane)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pl-P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Użyj PRISM do wysłania wiadomości e-mail do całego zespołu 8D (zalecane, SZCZEGÓLNIE wtedy, gdy status etapu D jest aktualizowany do „Complete through D8” (Zakończ do D8)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jak zawsze – „Save and Return” (Zapisz i wróć)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F2BC5E-BAF0-4631-9D36-96FDCE309DF9}"/>
              </a:ext>
            </a:extLst>
          </p:cNvPr>
          <p:cNvSpPr/>
          <p:nvPr/>
        </p:nvSpPr>
        <p:spPr>
          <a:xfrm>
            <a:off x="637309" y="4227512"/>
            <a:ext cx="3990108" cy="47536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D7E9C243-E66B-4594-8767-0743632855B0}"/>
              </a:ext>
            </a:extLst>
          </p:cNvPr>
          <p:cNvSpPr/>
          <p:nvPr/>
        </p:nvSpPr>
        <p:spPr>
          <a:xfrm>
            <a:off x="637308" y="3111955"/>
            <a:ext cx="277090" cy="317045"/>
          </a:xfrm>
          <a:prstGeom prst="leftBrac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ED55030C-6060-4E4C-B2C4-AFC77D601B77}"/>
              </a:ext>
            </a:extLst>
          </p:cNvPr>
          <p:cNvCxnSpPr>
            <a:stCxn id="18" idx="1"/>
            <a:endCxn id="17" idx="1"/>
          </p:cNvCxnSpPr>
          <p:nvPr/>
        </p:nvCxnSpPr>
        <p:spPr>
          <a:xfrm rot="10800000" flipH="1" flipV="1">
            <a:off x="637307" y="3270477"/>
            <a:ext cx="1" cy="1194717"/>
          </a:xfrm>
          <a:prstGeom prst="curvedConnector3">
            <a:avLst>
              <a:gd name="adj1" fmla="val -22860000000"/>
            </a:avLst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74EE43A-8F60-48C2-9992-1F8992E00E3D}"/>
              </a:ext>
            </a:extLst>
          </p:cNvPr>
          <p:cNvCxnSpPr>
            <a:cxnSpLocks/>
            <a:stCxn id="17" idx="3"/>
            <a:endCxn id="16" idx="0"/>
          </p:cNvCxnSpPr>
          <p:nvPr/>
        </p:nvCxnSpPr>
        <p:spPr>
          <a:xfrm>
            <a:off x="4627417" y="4465195"/>
            <a:ext cx="498765" cy="436541"/>
          </a:xfrm>
          <a:prstGeom prst="curvedConnector2">
            <a:avLst/>
          </a:prstGeom>
          <a:ln>
            <a:solidFill>
              <a:schemeClr val="bg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5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Pełen raport 8D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pl-PL"/>
              <a:t>Gdy dostawca zaktualizuje status etapu D do „Complete thru D8” (Zakończ do D8), Allegion przejmuje odpowiedzialność za przegląd informacji w ramach 8D i albo zaznaczy je jako kompletne, albo poprosi dostawcę o więcej informacji.  </a:t>
            </a:r>
          </a:p>
        </p:txBody>
      </p:sp>
    </p:spTree>
    <p:extLst>
      <p:ext uri="{BB962C8B-B14F-4D97-AF65-F5344CB8AC3E}">
        <p14:creationId xmlns:p14="http://schemas.microsoft.com/office/powerpoint/2010/main" val="1261550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Pełen raport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5200"/>
            <a:ext cx="7542393" cy="571500"/>
          </a:xfrm>
        </p:spPr>
        <p:txBody>
          <a:bodyPr/>
          <a:lstStyle/>
          <a:p>
            <a:r>
              <a:rPr lang="pl-PL"/>
              <a:t>UWAGA – Funkcjonowanie zespołu poczty elektronicznej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7CEBAF-3E43-4691-8F5D-84676870A0B7}"/>
              </a:ext>
            </a:extLst>
          </p:cNvPr>
          <p:cNvSpPr/>
          <p:nvPr/>
        </p:nvSpPr>
        <p:spPr>
          <a:xfrm>
            <a:off x="503380" y="3242461"/>
            <a:ext cx="1704111" cy="71994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0B94B-C558-4FB3-AEA0-1D693EBBD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08" y="1444234"/>
            <a:ext cx="6999143" cy="4446601"/>
          </a:xfrm>
          <a:prstGeom prst="rect">
            <a:avLst/>
          </a:prstGeom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BBDA66E6-26FF-48FF-8A4D-8364981CA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2967" y="1918201"/>
            <a:ext cx="1583168" cy="27184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Kliknij „Zespół ds. poczty”, a system PRISM automatycznie zainicjuje wiadomość e-mail do całego zespołu w oparciu o 8D.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Wiadomość e-mail może być również przechowywana w systemie PRISM i widoczna w rejestrze 8D w celach ewidencyjnych.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51776-82D6-4C38-9C84-77032EAD9812}"/>
              </a:ext>
            </a:extLst>
          </p:cNvPr>
          <p:cNvSpPr/>
          <p:nvPr/>
        </p:nvSpPr>
        <p:spPr>
          <a:xfrm>
            <a:off x="221671" y="5216338"/>
            <a:ext cx="1588657" cy="297770"/>
          </a:xfrm>
          <a:prstGeom prst="rect">
            <a:avLst/>
          </a:prstGeom>
          <a:noFill/>
          <a:ln w="698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5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234"/>
            <a:ext cx="8229600" cy="502330"/>
          </a:xfrm>
        </p:spPr>
        <p:txBody>
          <a:bodyPr/>
          <a:lstStyle/>
          <a:p>
            <a:r>
              <a:rPr lang="en-US"/>
              <a:t>Zasoby – Przewodniki użytkownika na Portalu dostawcy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7606A9-D02F-4F01-A5A7-D6257AF691E8}"/>
              </a:ext>
            </a:extLst>
          </p:cNvPr>
          <p:cNvSpPr txBox="1">
            <a:spLocks/>
          </p:cNvSpPr>
          <p:nvPr/>
        </p:nvSpPr>
        <p:spPr bwMode="gray">
          <a:xfrm>
            <a:off x="384560" y="1880075"/>
            <a:ext cx="2190571" cy="2922661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>
                <a:hlinkClick r:id="rId3"/>
              </a:rPr>
              <a:t>Link do Portalu dostawcy Allegion</a:t>
            </a:r>
            <a:endParaRPr lang="en-US" sz="1800"/>
          </a:p>
          <a:p>
            <a:pPr algn="ctr"/>
            <a:endParaRPr lang="en-US" sz="1100"/>
          </a:p>
          <a:p>
            <a:pPr algn="ctr"/>
            <a:endParaRPr lang="en-US" sz="1000"/>
          </a:p>
          <a:p>
            <a:pPr algn="ctr"/>
            <a:r>
              <a:rPr lang="en-US" sz="1000"/>
              <a:t>https://www.allegion.com/corp/en/footer/policies/supplier-portal.html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46B7F-A2B5-4F02-9AC7-D47FD0155685}"/>
              </a:ext>
            </a:extLst>
          </p:cNvPr>
          <p:cNvGrpSpPr/>
          <p:nvPr/>
        </p:nvGrpSpPr>
        <p:grpSpPr>
          <a:xfrm>
            <a:off x="3357651" y="872275"/>
            <a:ext cx="4111373" cy="5824174"/>
            <a:chOff x="2357793" y="811068"/>
            <a:chExt cx="3590925" cy="55435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1FA400-4693-4127-A813-7CCC21C8E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7793" y="811068"/>
              <a:ext cx="3590925" cy="554355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65FC6B-D3FE-4649-964F-8AD72DE265DC}"/>
                </a:ext>
              </a:extLst>
            </p:cNvPr>
            <p:cNvSpPr/>
            <p:nvPr/>
          </p:nvSpPr>
          <p:spPr>
            <a:xfrm>
              <a:off x="5033473" y="4862558"/>
              <a:ext cx="915245" cy="1394096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7002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/>
              <a:t>Obecni administratorzy systemu PRISM firmy Allegion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Mike Bellis</a:t>
            </a:r>
            <a:br>
              <a:rPr lang="en-US" sz="2000" dirty="0"/>
            </a:br>
            <a:r>
              <a:rPr lang="en-US" sz="2000"/>
              <a:t>(317) 703-5412</a:t>
            </a:r>
            <a:br>
              <a:rPr lang="en-US" sz="2000" dirty="0"/>
            </a:br>
            <a:r>
              <a:rPr lang="en-US" sz="2000">
                <a:hlinkClick r:id="rId3"/>
              </a:rPr>
              <a:t>michael.bellis@allegion.com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Molly Krich </a:t>
            </a:r>
            <a:br>
              <a:rPr lang="en-US" sz="2000" dirty="0"/>
            </a:br>
            <a:r>
              <a:rPr lang="en-US" sz="2000"/>
              <a:t>(805) 915-9959 </a:t>
            </a:r>
            <a:br>
              <a:rPr lang="en-US" sz="2000" dirty="0"/>
            </a:br>
            <a:r>
              <a:rPr lang="en-US" sz="2000">
                <a:hlinkClick r:id="rId4"/>
              </a:rPr>
              <a:t>molly.krich@allegion.com</a:t>
            </a:r>
            <a:br>
              <a:rPr lang="en-US" sz="2000" dirty="0"/>
            </a:br>
            <a:br>
              <a:rPr lang="en-US" sz="1600" dirty="0"/>
            </a:b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50530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711" y="244444"/>
            <a:ext cx="6310265" cy="6255944"/>
          </a:xfrm>
        </p:spPr>
        <p:txBody>
          <a:bodyPr>
            <a:normAutofit/>
          </a:bodyPr>
          <a:lstStyle/>
          <a:p>
            <a:r>
              <a:rPr lang="en-US" sz="2000"/>
              <a:t>Wer. 2 – 17.09.2019</a:t>
            </a:r>
            <a:br>
              <a:rPr lang="en-US" sz="2000" dirty="0"/>
            </a:br>
            <a:r>
              <a:rPr lang="en-US" sz="2000"/>
              <a:t>przekształcona z formatu pdf ze zaktualizowanymi zrzutami ekranów </a:t>
            </a:r>
            <a:br>
              <a:rPr lang="en-US" sz="2000" dirty="0"/>
            </a:br>
            <a:br>
              <a:rPr lang="en-US" sz="2000" dirty="0"/>
            </a:br>
            <a:r>
              <a:rPr lang="en-US" sz="2000"/>
              <a:t>Wer. 3 – 14.01.2020</a:t>
            </a:r>
            <a:br>
              <a:rPr lang="en-US" sz="2000" dirty="0"/>
            </a:br>
            <a:r>
              <a:rPr lang="en-US" sz="2000"/>
              <a:t>zaktualizowano informacje kontaktowe do administratora ALLE</a:t>
            </a:r>
            <a:br>
              <a:rPr lang="en-US" sz="2000" dirty="0"/>
            </a:br>
            <a:r>
              <a:rPr lang="en-US" sz="2000"/>
              <a:t>zaktualizowano informacje dotyczące portalu dostawcy </a:t>
            </a:r>
          </a:p>
        </p:txBody>
      </p:sp>
    </p:spTree>
    <p:extLst>
      <p:ext uri="{BB962C8B-B14F-4D97-AF65-F5344CB8AC3E}">
        <p14:creationId xmlns:p14="http://schemas.microsoft.com/office/powerpoint/2010/main" val="117979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Co to jest PRISM?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PRISM jest oprogramowaniem internetowym, które Allegion wykorzystuje do dokumentowania wniosków / problemów / awarii w naszej bazie dostawców i śledzenia związanych z nimi działań w zakresie rozwiązywania problemów przy użyciu standardowej metodologii rozwiązywania problemów 8D.  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1567-6B35-491F-8243-ABA74201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98" y="2090454"/>
            <a:ext cx="72199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Jak mogę uzyskać dostęp do PRISM?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/>
              <a:t>Konta PRISM i dostęp do nich mogą być wydane dostawcom tylko wtedy, jeśli: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/>
              <a:t>Dostawca jest przydzielony do zespołu 8D</a:t>
            </a:r>
          </a:p>
          <a:p>
            <a:pPr marL="631825" lvl="2" indent="-285750">
              <a:buFont typeface="Wingdings" panose="05000000000000000000" pitchFamily="2" charset="2"/>
              <a:buChar char="§"/>
            </a:pPr>
            <a:r>
              <a:rPr lang="en-US"/>
              <a:t>Dostawca jest przydzielony do zespołu 8D i posiada </a:t>
            </a:r>
            <a:r>
              <a:rPr lang="en-US" sz="1800" b="1" u="sng"/>
              <a:t>spersonalizowany </a:t>
            </a:r>
            <a:r>
              <a:rPr lang="en-US" sz="1800"/>
              <a:t>firmowy</a:t>
            </a:r>
            <a:r>
              <a:rPr lang="en-US"/>
              <a:t> adres e-mail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en-US"/>
              <a:t>Przykładowa wiadomość e-mail, którą otrzymasz po dodaniu do zespołu  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631825" lvl="2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DE434-24FB-427B-825C-82585B39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36" y="2729948"/>
            <a:ext cx="5745000" cy="35712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E3C79E-DB0A-4689-8A89-7208AEBC3A70}"/>
              </a:ext>
            </a:extLst>
          </p:cNvPr>
          <p:cNvSpPr/>
          <p:nvPr/>
        </p:nvSpPr>
        <p:spPr>
          <a:xfrm>
            <a:off x="1126836" y="5809672"/>
            <a:ext cx="5430982" cy="243301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2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52047B-5436-4326-B2F9-2748876E2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29" y="1444235"/>
            <a:ext cx="8410999" cy="3494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Jak mogę uzyskać dostęp do PRISM?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/>
              <a:t>Ekran logowania: </a:t>
            </a:r>
            <a:r>
              <a:rPr lang="en-US">
                <a:hlinkClick r:id="rId4"/>
              </a:rPr>
              <a:t>www.global8d.com/allegion</a:t>
            </a: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  <a:p>
            <a:endParaRPr lang="en-US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146E0-C72C-4978-9C18-D1C121E3F9BB}"/>
              </a:ext>
            </a:extLst>
          </p:cNvPr>
          <p:cNvSpPr txBox="1"/>
          <p:nvPr/>
        </p:nvSpPr>
        <p:spPr>
          <a:xfrm>
            <a:off x="347829" y="5156255"/>
            <a:ext cx="8448342" cy="861774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Jeśli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wchodzisz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stronę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raz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pierwszy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używając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adresu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internetowego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zamiast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linku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w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wiadomości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e-mail),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musisz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poprosić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dostęp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Przeprowadź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proces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rejestracji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przy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użyciu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tego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samego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adresu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e-mail,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który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została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przesłana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wiadomość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powiadomieniem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lub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który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wiesz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że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jest </a:t>
            </a:r>
            <a:r>
              <a:rPr lang="en-US" sz="1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powiązany</a:t>
            </a:r>
            <a:r>
              <a:rPr lang="en-US" sz="1000" u="sng" dirty="0">
                <a:latin typeface="Calibri" panose="020F0502020204030204" pitchFamily="34" charset="0"/>
                <a:cs typeface="Calibri" panose="020F0502020204030204" pitchFamily="34" charset="0"/>
              </a:rPr>
              <a:t> z 8D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jeśli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zostałeś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przydzielony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zespołu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pośrednictwem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tego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adresu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e-mail),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dostęp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systemu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PRISM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firmy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Allegion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otrzymasz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natychmiast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90BFD9-A9A7-4E69-9418-03D9AB62E676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4572000" y="3429001"/>
            <a:ext cx="0" cy="1727254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5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Jak mogę uzyskać dostęp do PRISM?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541511" y="1120985"/>
            <a:ext cx="2678545" cy="132857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/>
              <a:t>Wszystkie wiadomości e-mail z systemu PRISM będą wyglądały tak, jakby pochodziły od osoby kontaktowej z Allegion lub od </a:t>
            </a:r>
            <a:r>
              <a:rPr lang="en-US" sz="1400">
                <a:hlinkClick r:id="rId3"/>
              </a:rPr>
              <a:t>support@prismportal.net</a:t>
            </a:r>
            <a:endParaRPr lang="en-US" sz="110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4882D-BF9E-482E-8748-877655DE86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20056" y="872734"/>
            <a:ext cx="5619144" cy="25359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16AC0-EF64-493A-9D54-370AA17822D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21851" y="4079991"/>
            <a:ext cx="8095673" cy="22638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990B2D-A0F4-4FF6-8F17-719CDE755807}"/>
              </a:ext>
            </a:extLst>
          </p:cNvPr>
          <p:cNvSpPr txBox="1">
            <a:spLocks/>
          </p:cNvSpPr>
          <p:nvPr/>
        </p:nvSpPr>
        <p:spPr bwMode="gray">
          <a:xfrm>
            <a:off x="217805" y="3520383"/>
            <a:ext cx="8621395" cy="8228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Po </a:t>
            </a:r>
            <a:r>
              <a:rPr lang="en-US" sz="1400" dirty="0" err="1"/>
              <a:t>zalogowaniu</a:t>
            </a:r>
            <a:r>
              <a:rPr lang="en-US" sz="1400" dirty="0"/>
              <a:t> </a:t>
            </a:r>
            <a:r>
              <a:rPr lang="en-US" sz="1400" dirty="0" err="1"/>
              <a:t>się</a:t>
            </a:r>
            <a:r>
              <a:rPr lang="en-US" sz="1400" dirty="0"/>
              <a:t> do PRISM, </a:t>
            </a:r>
            <a:r>
              <a:rPr lang="en-US" sz="1400" dirty="0" err="1"/>
              <a:t>zobaczysz</a:t>
            </a:r>
            <a:r>
              <a:rPr lang="en-US" sz="1400" dirty="0"/>
              <a:t> </a:t>
            </a:r>
            <a:r>
              <a:rPr lang="en-US" sz="1400" dirty="0" err="1"/>
              <a:t>poniższy</a:t>
            </a:r>
            <a:r>
              <a:rPr lang="en-US" sz="1400" dirty="0"/>
              <a:t> </a:t>
            </a:r>
            <a:r>
              <a:rPr lang="en-US" sz="1400" dirty="0" err="1"/>
              <a:t>ekran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err="1"/>
              <a:t>Zawiera</a:t>
            </a:r>
            <a:r>
              <a:rPr lang="en-US" sz="1400" dirty="0"/>
              <a:t> </a:t>
            </a:r>
            <a:r>
              <a:rPr lang="en-US" sz="1400" dirty="0" err="1"/>
              <a:t>tylko</a:t>
            </a:r>
            <a:r>
              <a:rPr lang="en-US" sz="1400" dirty="0"/>
              <a:t> </a:t>
            </a:r>
            <a:r>
              <a:rPr lang="en-US" sz="1400" dirty="0" err="1"/>
              <a:t>te</a:t>
            </a:r>
            <a:r>
              <a:rPr lang="en-US" sz="1400" dirty="0"/>
              <a:t> </a:t>
            </a:r>
            <a:r>
              <a:rPr lang="en-US" sz="1400" dirty="0" err="1"/>
              <a:t>raporty</a:t>
            </a:r>
            <a:r>
              <a:rPr lang="en-US" sz="1400" dirty="0"/>
              <a:t> 8D, w </a:t>
            </a:r>
            <a:r>
              <a:rPr lang="en-US" sz="1400" dirty="0" err="1"/>
              <a:t>przypadku</a:t>
            </a:r>
            <a:r>
              <a:rPr lang="en-US" sz="1400" dirty="0"/>
              <a:t> </a:t>
            </a:r>
            <a:r>
              <a:rPr lang="en-US" sz="1400" dirty="0" err="1"/>
              <a:t>których</a:t>
            </a:r>
            <a:r>
              <a:rPr lang="en-US" sz="1400" dirty="0"/>
              <a:t> </a:t>
            </a:r>
            <a:r>
              <a:rPr lang="en-US" sz="1400" dirty="0" err="1"/>
              <a:t>jesteś</a:t>
            </a:r>
            <a:r>
              <a:rPr lang="en-US" sz="1400" dirty="0"/>
              <a:t> </a:t>
            </a:r>
            <a:r>
              <a:rPr lang="en-US" sz="1400" dirty="0" err="1"/>
              <a:t>członkiem</a:t>
            </a:r>
            <a:r>
              <a:rPr lang="en-US" sz="1400" dirty="0"/>
              <a:t> </a:t>
            </a:r>
            <a:r>
              <a:rPr lang="en-US" sz="1400" dirty="0" err="1"/>
              <a:t>zespołu</a:t>
            </a:r>
            <a:r>
              <a:rPr lang="en-US" sz="14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458788" lvl="1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13B013-0BF6-4D0F-8054-259E93A70CEF}"/>
              </a:ext>
            </a:extLst>
          </p:cNvPr>
          <p:cNvSpPr/>
          <p:nvPr/>
        </p:nvSpPr>
        <p:spPr>
          <a:xfrm>
            <a:off x="4922982" y="1627000"/>
            <a:ext cx="1939636" cy="330663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F5E54F-7E08-4E01-B494-21FC48ABFDD2}"/>
              </a:ext>
            </a:extLst>
          </p:cNvPr>
          <p:cNvSpPr/>
          <p:nvPr/>
        </p:nvSpPr>
        <p:spPr>
          <a:xfrm>
            <a:off x="4922981" y="2349729"/>
            <a:ext cx="2272145" cy="402707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95794B-C99A-48FF-AA3F-3314D6E64C25}"/>
              </a:ext>
            </a:extLst>
          </p:cNvPr>
          <p:cNvSpPr/>
          <p:nvPr/>
        </p:nvSpPr>
        <p:spPr>
          <a:xfrm>
            <a:off x="521851" y="4070755"/>
            <a:ext cx="8095673" cy="2263824"/>
          </a:xfrm>
          <a:prstGeom prst="rect">
            <a:avLst/>
          </a:prstGeom>
          <a:noFill/>
          <a:ln w="762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/>
              <a:t>Tylko D0 w ramach 8D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6D2E02-2470-4891-A2A3-1B31B6854356}"/>
              </a:ext>
            </a:extLst>
          </p:cNvPr>
          <p:cNvSpPr txBox="1">
            <a:spLocks/>
          </p:cNvSpPr>
          <p:nvPr/>
        </p:nvSpPr>
        <p:spPr bwMode="gray">
          <a:xfrm>
            <a:off x="457200" y="841972"/>
            <a:ext cx="8229600" cy="54592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110000"/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6075" indent="-17303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6688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pl-PL"/>
              <a:t>Nie ma potrzeby formalnego rozwiązywania problemów.</a:t>
            </a:r>
          </a:p>
          <a:p>
            <a:pPr marL="458788" lvl="1" indent="-285750">
              <a:buFont typeface="Wingdings" panose="05000000000000000000" pitchFamily="2" charset="2"/>
              <a:buChar char="§"/>
            </a:pPr>
            <a:r>
              <a:rPr lang="pl-PL"/>
              <a:t>Sprzedawcy są zobowiązani do zatrzymania podejrzanych o defekt towarów u siebie i w SOMI, zapewniając w ten sposób, że ŻADNE dodatkowe wadliwe części nie zostaną wysłane do Allegion. 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8F62F3-E044-4369-9F45-968D211BC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922" y="2112380"/>
            <a:ext cx="1528077" cy="37583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Udokumentuj zabezpieczone towary w sekcji „Attachments” (Załączniki) i/lub </a:t>
            </a:r>
            <a:r>
              <a:rPr lang="pl-P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 sekcji </a:t>
            </a: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„Action Description” (Opis czynności).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Kliknij „Edit” (Edytuj), aby otworzyć edytowalny formularz, a następnie kliknij „Save and Return” (Zapisz i wróć) po zakończeniu wprowadzania zmian (patrz zrzuty ekranu na następnym slajdzie).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DF82D1-CA9C-4487-AF3C-F8A4783FBBCF}"/>
              </a:ext>
            </a:extLst>
          </p:cNvPr>
          <p:cNvGrpSpPr/>
          <p:nvPr/>
        </p:nvGrpSpPr>
        <p:grpSpPr>
          <a:xfrm>
            <a:off x="376382" y="1987827"/>
            <a:ext cx="6984999" cy="4687960"/>
            <a:chOff x="376382" y="1623969"/>
            <a:chExt cx="6984999" cy="48557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A4CDA9-5009-4577-9C4E-8EE33782133C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76382" y="1623969"/>
              <a:ext cx="6984999" cy="485577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A8D6-7131-4F10-BE56-14D6AFAD29BE}"/>
                </a:ext>
              </a:extLst>
            </p:cNvPr>
            <p:cNvSpPr/>
            <p:nvPr/>
          </p:nvSpPr>
          <p:spPr>
            <a:xfrm>
              <a:off x="425415" y="3549684"/>
              <a:ext cx="710651" cy="136176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B97224B-4347-4B98-9CE9-7B1D0B6E42A1}"/>
                </a:ext>
              </a:extLst>
            </p:cNvPr>
            <p:cNvSpPr/>
            <p:nvPr/>
          </p:nvSpPr>
          <p:spPr>
            <a:xfrm>
              <a:off x="6908799" y="4955151"/>
              <a:ext cx="286327" cy="171031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3C11BB5-6AC8-47CE-BBDF-A169B12C51D9}"/>
              </a:ext>
            </a:extLst>
          </p:cNvPr>
          <p:cNvSpPr/>
          <p:nvPr/>
        </p:nvSpPr>
        <p:spPr>
          <a:xfrm>
            <a:off x="2037160" y="2945931"/>
            <a:ext cx="5157966" cy="36191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4D7F18-CC46-4ED2-B877-69CDCC00A133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flipH="1">
            <a:off x="7195126" y="3991547"/>
            <a:ext cx="420796" cy="129489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19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Tylko D0 w ramach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571500"/>
          </a:xfrm>
        </p:spPr>
        <p:txBody>
          <a:bodyPr/>
          <a:lstStyle/>
          <a:p>
            <a:r>
              <a:rPr lang="pl-PL"/>
              <a:t>Dodawanie opisu czynności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E7DFF1-E660-4436-9BB1-178E595B89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198707"/>
            <a:ext cx="5429885" cy="4151513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F2A68830-226C-4877-88B0-A148CAF7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943" y="2717228"/>
            <a:ext cx="2539999" cy="10596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Wprowadź tekst w odpowiednich polach.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zakończeniu kliknij „Save and return” (Zapisz i wróć).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DD3C864-9F6B-4153-B0CC-87AD82A66AB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572001" y="3192033"/>
            <a:ext cx="1444942" cy="55016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D591D7D-5800-4909-AAB6-9A547FF08290}"/>
              </a:ext>
            </a:extLst>
          </p:cNvPr>
          <p:cNvSpPr/>
          <p:nvPr/>
        </p:nvSpPr>
        <p:spPr>
          <a:xfrm>
            <a:off x="563961" y="5144654"/>
            <a:ext cx="793784" cy="224038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0CDF2D2F-B176-44EC-A5F9-FD05AF3F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63592"/>
            <a:ext cx="7430655" cy="4841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Uwaga: Ten format („Edit” - „Save and return”) będzie taki sam lub podobny we wszystkich aktualizacjach PRISM 8D.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27AAD-D9CC-4A7E-B1AF-197A7FB00826}"/>
              </a:ext>
            </a:extLst>
          </p:cNvPr>
          <p:cNvSpPr/>
          <p:nvPr/>
        </p:nvSpPr>
        <p:spPr>
          <a:xfrm>
            <a:off x="4037497" y="0"/>
            <a:ext cx="51065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Przypomnienie:</a:t>
            </a:r>
          </a:p>
          <a:p>
            <a:r>
              <a:rPr lang="pl-PL" sz="1400"/>
              <a:t>Dostawcy są zobowiązani do przechowywania towarów u siebie i w SOMI, zapewniając w ten sposób, że ŻADNE dodatkowe wadliwe części nie zostaną przekazane do firmy Allegion</a:t>
            </a:r>
            <a:r>
              <a:rPr lang="pl-PL" sz="160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143490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Tylko D0 w ramach 8D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55AA5-A8E4-4435-809E-E365690C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2734"/>
            <a:ext cx="2526145" cy="351027"/>
          </a:xfrm>
        </p:spPr>
        <p:txBody>
          <a:bodyPr/>
          <a:lstStyle/>
          <a:p>
            <a:r>
              <a:rPr lang="pl-PL"/>
              <a:t>Dodawanie załączników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01D16547-C209-4A6B-A31A-C5691E997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259" y="2183268"/>
            <a:ext cx="2184400" cy="17526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Kliknij „Edit” (Edytuj), aby otworzyć ekran z załącznikami, jak pokazano poniżej.  </a:t>
            </a:r>
            <a:r>
              <a:rPr lang="pl-P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Akceptowane są wszystkie typy formatów.  </a:t>
            </a:r>
            <a:endParaRPr lang="pl-PL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pl-PL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l-P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załadowaniu wszystkich załączników, kliknij „Save and return” (Zapisz i wróć).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48D118-9F8D-41CC-8F12-44C4E3E6DA6B}"/>
              </a:ext>
            </a:extLst>
          </p:cNvPr>
          <p:cNvGrpSpPr/>
          <p:nvPr/>
        </p:nvGrpSpPr>
        <p:grpSpPr>
          <a:xfrm>
            <a:off x="166687" y="1278773"/>
            <a:ext cx="5585253" cy="3024769"/>
            <a:chOff x="166688" y="1278774"/>
            <a:chExt cx="4931785" cy="2406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1D5B727-1FBA-44F5-AD17-07E569F8B0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8240"/>
            <a:stretch/>
          </p:blipFill>
          <p:spPr>
            <a:xfrm>
              <a:off x="166688" y="1278774"/>
              <a:ext cx="4931785" cy="24065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C701D-9BA1-4902-B7CB-45865F0C2646}"/>
                </a:ext>
              </a:extLst>
            </p:cNvPr>
            <p:cNvSpPr/>
            <p:nvPr/>
          </p:nvSpPr>
          <p:spPr>
            <a:xfrm>
              <a:off x="4849091" y="2520554"/>
              <a:ext cx="249382" cy="249698"/>
            </a:xfrm>
            <a:prstGeom prst="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D2D4FD-F12E-400D-914F-27E330523B57}"/>
              </a:ext>
            </a:extLst>
          </p:cNvPr>
          <p:cNvGrpSpPr/>
          <p:nvPr/>
        </p:nvGrpSpPr>
        <p:grpSpPr>
          <a:xfrm>
            <a:off x="3445165" y="4303542"/>
            <a:ext cx="5536188" cy="2407885"/>
            <a:chOff x="3796145" y="4687401"/>
            <a:chExt cx="5185207" cy="20240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188EA50-70D9-41B8-9010-6A00C1224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145" y="4687401"/>
              <a:ext cx="5185207" cy="202402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4F4FDF-47AA-4B67-82CE-92EC818F7FD2}"/>
                </a:ext>
              </a:extLst>
            </p:cNvPr>
            <p:cNvSpPr/>
            <p:nvPr/>
          </p:nvSpPr>
          <p:spPr>
            <a:xfrm>
              <a:off x="4027056" y="6428508"/>
              <a:ext cx="692719" cy="216825"/>
            </a:xfrm>
            <a:prstGeom prst="rect">
              <a:avLst/>
            </a:prstGeom>
            <a:noFill/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4536589-C858-445B-A467-306503360C02}"/>
              </a:ext>
            </a:extLst>
          </p:cNvPr>
          <p:cNvSpPr/>
          <p:nvPr/>
        </p:nvSpPr>
        <p:spPr>
          <a:xfrm>
            <a:off x="4024243" y="21838"/>
            <a:ext cx="51197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Przypomnienie:</a:t>
            </a:r>
          </a:p>
          <a:p>
            <a:r>
              <a:rPr lang="pl-PL" sz="1400"/>
              <a:t>Dostawcy są zobowiązani do przechowywania towarów u siebie i w SOMI, zapewniając w ten sposób, że ŻADNE dodatkowe wadliwe części nie zostaną przekazane do firmy Allegion</a:t>
            </a:r>
            <a:r>
              <a:rPr lang="pl-PL" sz="1600"/>
              <a:t>. 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0359E8-1E4B-4F04-B62B-4466A9EF9010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5751940" y="2996487"/>
            <a:ext cx="461319" cy="63095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504D8E5-43DE-45A9-B17A-D5E78F9A4D90}"/>
              </a:ext>
            </a:extLst>
          </p:cNvPr>
          <p:cNvSpPr/>
          <p:nvPr/>
        </p:nvSpPr>
        <p:spPr>
          <a:xfrm>
            <a:off x="166686" y="3351874"/>
            <a:ext cx="1329605" cy="20412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018010"/>
      </p:ext>
    </p:extLst>
  </p:cSld>
  <p:clrMapOvr>
    <a:masterClrMapping/>
  </p:clrMapOvr>
</p:sld>
</file>

<file path=ppt/theme/theme1.xml><?xml version="1.0" encoding="utf-8"?>
<a:theme xmlns:a="http://schemas.openxmlformats.org/drawingml/2006/main" name="ALLE_PPT_Template_expanded_vMay21">
  <a:themeElements>
    <a:clrScheme name="Allegion">
      <a:dk1>
        <a:srgbClr val="000000"/>
      </a:dk1>
      <a:lt1>
        <a:sysClr val="window" lastClr="FFFFFF"/>
      </a:lt1>
      <a:dk2>
        <a:srgbClr val="C05131"/>
      </a:dk2>
      <a:lt2>
        <a:srgbClr val="FF671F"/>
      </a:lt2>
      <a:accent1>
        <a:srgbClr val="007681"/>
      </a:accent1>
      <a:accent2>
        <a:srgbClr val="DC582A"/>
      </a:accent2>
      <a:accent3>
        <a:srgbClr val="509E2F"/>
      </a:accent3>
      <a:accent4>
        <a:srgbClr val="7E5475"/>
      </a:accent4>
      <a:accent5>
        <a:srgbClr val="0076A5"/>
      </a:accent5>
      <a:accent6>
        <a:srgbClr val="FFB500"/>
      </a:accent6>
      <a:hlink>
        <a:srgbClr val="0076A5"/>
      </a:hlink>
      <a:folHlink>
        <a:srgbClr val="7E54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867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2818ce1-7f5e-47e1-9d61-8cbe702c66c3">
      <UserInfo>
        <DisplayName>Abell, Kenny</DisplayName>
        <AccountId>451</AccountId>
        <AccountType/>
      </UserInfo>
    </SharedWithUsers>
  </documentManagement>
</p:properties>
</file>

<file path=customXml/item2.xml><?xml version="1.0" encoding="utf-8"?>
<root rId="7edb7430-69cb-47bc-921d-9d91128b1122">
  <converter client="fe80::5efe:10.160.96.215%4 (fe80::5efe:10.160.96.215%4)" created="Wed 10-Jun-2020 18:23:48-05:00" dstFile="Supplier_Instructions_for_allegion_PRISM_8Ds_Rev_3_1-2020.xml" id="637274282249778742" parser="8114b4f2-88fd-4938-827c-bbb6c6c6c6d2" server="mstool1.strakertranslations.com (fe80::5efe:10.160.96.215%4)" srcFile="Supplier_Instructions_for_allegion_PRISM_8Ds_Rev_3_1-2020.pptx" tags="true">MsoDocApp.Common, Version=1.0.7455.33413, Culture=neutral, PublicKeyToken=null RELEASE Sat 05/30/2020 18:33:46.99</converter>
  <options freeze="false" dummy="false" mark="false" clean="Both3" split="true"/>
</root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CFDD790335684197C2222D5CD37284" ma:contentTypeVersion="13" ma:contentTypeDescription="Create a new document." ma:contentTypeScope="" ma:versionID="89f08002bed45cc7f647ce7adcdb4bfe">
  <xsd:schema xmlns:xsd="http://www.w3.org/2001/XMLSchema" xmlns:xs="http://www.w3.org/2001/XMLSchema" xmlns:p="http://schemas.microsoft.com/office/2006/metadata/properties" xmlns:ns3="dc46aafc-205e-4dee-a368-cf0dc6658954" xmlns:ns4="92818ce1-7f5e-47e1-9d61-8cbe702c66c3" targetNamespace="http://schemas.microsoft.com/office/2006/metadata/properties" ma:root="true" ma:fieldsID="a33e0f0624605acd7265991ea4c666de" ns3:_="" ns4:_="">
    <xsd:import namespace="dc46aafc-205e-4dee-a368-cf0dc6658954"/>
    <xsd:import namespace="92818ce1-7f5e-47e1-9d61-8cbe702c66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aafc-205e-4dee-a368-cf0dc6658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818ce1-7f5e-47e1-9d61-8cbe702c6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4A995D-5F42-40EF-ABDB-FC4A0546FD9B}">
  <ds:schemaRefs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92818ce1-7f5e-47e1-9d61-8cbe702c66c3"/>
    <ds:schemaRef ds:uri="dc46aafc-205e-4dee-a368-cf0dc6658954"/>
  </ds:schemaRefs>
</ds:datastoreItem>
</file>

<file path=customXml/itemProps2.xml><?xml version="1.0" encoding="utf-8"?>
<ds:datastoreItem xmlns:ds="http://schemas.openxmlformats.org/officeDocument/2006/customXml" ds:itemID="{F06CA001-6CCC-46D4-8161-A668A670E115}">
  <ds:schemaRefs/>
</ds:datastoreItem>
</file>

<file path=customXml/itemProps3.xml><?xml version="1.0" encoding="utf-8"?>
<ds:datastoreItem xmlns:ds="http://schemas.openxmlformats.org/officeDocument/2006/customXml" ds:itemID="{6513D8A2-C3A8-4A7E-B37F-7AD4938B13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6aafc-205e-4dee-a368-cf0dc6658954"/>
    <ds:schemaRef ds:uri="92818ce1-7f5e-47e1-9d61-8cbe702c6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C81FD384-8B35-4744-8BA9-DB2EEE03E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1386</Words>
  <Application>Microsoft Macintosh PowerPoint</Application>
  <PresentationFormat>On-screen Show (4:3)</PresentationFormat>
  <Paragraphs>147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Lucida Grande</vt:lpstr>
      <vt:lpstr>Times New Roman</vt:lpstr>
      <vt:lpstr>Wingdings</vt:lpstr>
      <vt:lpstr>ALLE_PPT_Template_expanded_vMay21</vt:lpstr>
      <vt:lpstr>Instrukcje dla dostawców dotyczące Allegion PRISM 8D</vt:lpstr>
      <vt:lpstr>Ogólne instrukcje dla dostawcy dotyczące pracy z systemem PRISM 8D firmy Allegion </vt:lpstr>
      <vt:lpstr>Co to jest PRISM?</vt:lpstr>
      <vt:lpstr>Jak mogę uzyskać dostęp do PRISM? </vt:lpstr>
      <vt:lpstr>Jak mogę uzyskać dostęp do PRISM? </vt:lpstr>
      <vt:lpstr>Jak mogę uzyskać dostęp do PRISM? </vt:lpstr>
      <vt:lpstr>Tylko D0 w ramach 8D </vt:lpstr>
      <vt:lpstr>Tylko D0 w ramach 8D</vt:lpstr>
      <vt:lpstr>Tylko D0 w ramach 8D</vt:lpstr>
      <vt:lpstr>Pełen raport 8D </vt:lpstr>
      <vt:lpstr>Pełen raport 8D</vt:lpstr>
      <vt:lpstr>Pełen raport 8D</vt:lpstr>
      <vt:lpstr>Pełen raport 8D</vt:lpstr>
      <vt:lpstr>Pełen raport 8D</vt:lpstr>
      <vt:lpstr>Pełen raport 8D</vt:lpstr>
      <vt:lpstr>Pełen raport 8D</vt:lpstr>
      <vt:lpstr>Pełen raport 8D</vt:lpstr>
      <vt:lpstr>Pełen raport 8D</vt:lpstr>
      <vt:lpstr>Pełen raport 8D</vt:lpstr>
      <vt:lpstr>Pełen raport 8D</vt:lpstr>
      <vt:lpstr>Pełen raport 8D </vt:lpstr>
      <vt:lpstr>Pełen raport 8D</vt:lpstr>
      <vt:lpstr>Zasoby – Przewodniki użytkownika na Portalu dostawcy</vt:lpstr>
      <vt:lpstr>Obecni administratorzy systemu PRISM firmy Allegion  Mike Bellis (317) 703-5412 michael.bellis@allegion.com  Molly Krich  (805) 915-9959  molly.krich@allegion.com  </vt:lpstr>
      <vt:lpstr>Wer. 2 – 17.09.2019 przekształcona z formatu pdf ze zaktualizowanymi zrzutami ekranów   Wer. 3 – 14.01.2020 zaktualizowano informacje kontaktowe do administratora ALLE zaktualizowano informacje dotyczące portalu dostawcy 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PowerPoint_Template</dc:title>
  <dc:creator>Stewart, Doshia</dc:creator>
  <cp:lastModifiedBy>Zoe Jin</cp:lastModifiedBy>
  <cp:revision>92</cp:revision>
  <cp:lastPrinted>2014-05-21T12:24:11Z</cp:lastPrinted>
  <dcterms:created xsi:type="dcterms:W3CDTF">2014-05-23T12:33:43Z</dcterms:created>
  <dcterms:modified xsi:type="dcterms:W3CDTF">2020-06-14T08:26:10Z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0x010100C5CFDD790335684197C2222D5CD37284</vt:lpwstr>
  </property>
</Properties>
</file>