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1"/>
  </p:notesMasterIdLst>
  <p:handoutMasterIdLst>
    <p:handoutMasterId r:id="rId32"/>
  </p:handoutMasterIdLst>
  <p:sldIdLst>
    <p:sldId id="273" r:id="rId6"/>
    <p:sldId id="433" r:id="rId7"/>
    <p:sldId id="404" r:id="rId8"/>
    <p:sldId id="436" r:id="rId9"/>
    <p:sldId id="437" r:id="rId10"/>
    <p:sldId id="441" r:id="rId11"/>
    <p:sldId id="435" r:id="rId12"/>
    <p:sldId id="442" r:id="rId13"/>
    <p:sldId id="456" r:id="rId14"/>
    <p:sldId id="457" r:id="rId15"/>
    <p:sldId id="458" r:id="rId16"/>
    <p:sldId id="467" r:id="rId17"/>
    <p:sldId id="459" r:id="rId18"/>
    <p:sldId id="465" r:id="rId19"/>
    <p:sldId id="464" r:id="rId20"/>
    <p:sldId id="462" r:id="rId21"/>
    <p:sldId id="463" r:id="rId22"/>
    <p:sldId id="466" r:id="rId23"/>
    <p:sldId id="460" r:id="rId24"/>
    <p:sldId id="461" r:id="rId25"/>
    <p:sldId id="468" r:id="rId26"/>
    <p:sldId id="469" r:id="rId27"/>
    <p:sldId id="422" r:id="rId28"/>
    <p:sldId id="432" r:id="rId29"/>
    <p:sldId id="417" r:id="rId30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389C603-9B80-4E47-850B-F662D262D82C}">
          <p14:sldIdLst>
            <p14:sldId id="273"/>
            <p14:sldId id="433"/>
            <p14:sldId id="404"/>
            <p14:sldId id="436"/>
            <p14:sldId id="437"/>
            <p14:sldId id="441"/>
            <p14:sldId id="435"/>
            <p14:sldId id="442"/>
            <p14:sldId id="456"/>
            <p14:sldId id="457"/>
            <p14:sldId id="458"/>
            <p14:sldId id="467"/>
            <p14:sldId id="459"/>
            <p14:sldId id="465"/>
            <p14:sldId id="464"/>
            <p14:sldId id="462"/>
            <p14:sldId id="463"/>
            <p14:sldId id="466"/>
            <p14:sldId id="460"/>
            <p14:sldId id="461"/>
            <p14:sldId id="468"/>
            <p14:sldId id="469"/>
            <p14:sldId id="422"/>
            <p14:sldId id="432"/>
            <p14:sldId id="417"/>
          </p14:sldIdLst>
        </p14:section>
        <p14:section name="Closing Slide" id="{8E0A16A9-81F4-4EFA-B3C4-8E54316C988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ch, Molly L" initials="KML" lastIdx="1" clrIdx="0">
    <p:extLst>
      <p:ext uri="{19B8F6BF-5375-455C-9EA6-DF929625EA0E}">
        <p15:presenceInfo xmlns:p15="http://schemas.microsoft.com/office/powerpoint/2012/main" userId="S-1-5-21-518801419-837558100-3897137742-83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3300"/>
    <a:srgbClr val="FF3300"/>
    <a:srgbClr val="C05131"/>
    <a:srgbClr val="007681"/>
    <a:srgbClr val="509E2F"/>
    <a:srgbClr val="0076A5"/>
    <a:srgbClr val="E1E1E1"/>
    <a:srgbClr val="939393"/>
    <a:srgbClr val="6E6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578F52-4588-4770-AD68-3BD925FB35BC}" v="8" dt="2020-01-14T15:53:01.310"/>
    <p1510:client id="{6453C1EB-A325-4DE5-A358-ECE4F127F038}" v="1" dt="2020-01-14T15:56:06.5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1" autoAdjust="0"/>
    <p:restoredTop sz="91176" autoAdjust="0"/>
  </p:normalViewPr>
  <p:slideViewPr>
    <p:cSldViewPr snapToGrid="0" snapToObjects="1">
      <p:cViewPr varScale="1">
        <p:scale>
          <a:sx n="94" d="100"/>
          <a:sy n="94" d="100"/>
        </p:scale>
        <p:origin x="266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5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5/10/relationships/revisionInfo" Target="revisionInfo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ch, Molly L" userId="32355e2d-ce3e-43b2-b180-c82c5a9b1326" providerId="ADAL" clId="{6453C1EB-A325-4DE5-A358-ECE4F127F038}"/>
    <pc:docChg chg="modSld">
      <pc:chgData name="Krich, Molly L" userId="32355e2d-ce3e-43b2-b180-c82c5a9b1326" providerId="ADAL" clId="{6453C1EB-A325-4DE5-A358-ECE4F127F038}" dt="2020-01-14T15:56:05.506" v="6" actId="20577"/>
      <pc:docMkLst>
        <pc:docMk/>
      </pc:docMkLst>
      <pc:sldChg chg="modSp">
        <pc:chgData name="Krich, Molly L" userId="32355e2d-ce3e-43b2-b180-c82c5a9b1326" providerId="ADAL" clId="{6453C1EB-A325-4DE5-A358-ECE4F127F038}" dt="2020-01-14T15:56:05.506" v="6" actId="20577"/>
        <pc:sldMkLst>
          <pc:docMk/>
          <pc:sldMk cId="3750530400" sldId="432"/>
        </pc:sldMkLst>
        <pc:spChg chg="mod">
          <ac:chgData name="Krich, Molly L" userId="32355e2d-ce3e-43b2-b180-c82c5a9b1326" providerId="ADAL" clId="{6453C1EB-A325-4DE5-A358-ECE4F127F038}" dt="2020-01-14T15:56:05.506" v="6" actId="20577"/>
          <ac:spMkLst>
            <pc:docMk/>
            <pc:sldMk cId="3750530400" sldId="432"/>
            <ac:spMk id="6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103" tIns="48052" rIns="96103" bIns="48052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103" tIns="48052" rIns="96103" bIns="48052" rtlCol="0"/>
          <a:lstStyle>
            <a:lvl1pPr algn="r">
              <a:defRPr sz="1300"/>
            </a:lvl1pPr>
          </a:lstStyle>
          <a:p>
            <a:fld id="{B9C12EE5-8B6E-45F9-9579-BE7EF53F7C9F}" type="datetimeFigureOut">
              <a:rPr lang="en-US" smtClean="0"/>
              <a:t>6/14/20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103" tIns="48052" rIns="96103" bIns="4805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3"/>
            <a:ext cx="3169920" cy="480060"/>
          </a:xfrm>
          <a:prstGeom prst="rect">
            <a:avLst/>
          </a:prstGeom>
        </p:spPr>
        <p:txBody>
          <a:bodyPr vert="horz" lIns="96103" tIns="48052" rIns="96103" bIns="48052" rtlCol="0" anchor="b"/>
          <a:lstStyle>
            <a:lvl1pPr algn="r">
              <a:defRPr sz="1300"/>
            </a:lvl1pPr>
          </a:lstStyle>
          <a:p>
            <a:fld id="{832807FC-3362-40BA-A5C9-723C0A07A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606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103" tIns="48052" rIns="96103" bIns="48052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103" tIns="48052" rIns="96103" bIns="48052" rtlCol="0"/>
          <a:lstStyle>
            <a:lvl1pPr algn="r">
              <a:defRPr sz="1300"/>
            </a:lvl1pPr>
          </a:lstStyle>
          <a:p>
            <a:fld id="{813A17A4-BA09-45F4-B2D4-7487CB1126C4}" type="datetimeFigureOut">
              <a:rPr lang="en-US" smtClean="0"/>
              <a:t>6/14/20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103" tIns="48052" rIns="96103" bIns="4805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103" tIns="48052" rIns="96103" bIns="4805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103" tIns="48052" rIns="96103" bIns="4805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3"/>
            <a:ext cx="3169920" cy="480060"/>
          </a:xfrm>
          <a:prstGeom prst="rect">
            <a:avLst/>
          </a:prstGeom>
        </p:spPr>
        <p:txBody>
          <a:bodyPr vert="horz" lIns="96103" tIns="48052" rIns="96103" bIns="48052" rtlCol="0" anchor="b"/>
          <a:lstStyle>
            <a:lvl1pPr algn="r">
              <a:defRPr sz="1300"/>
            </a:lvl1pPr>
          </a:lstStyle>
          <a:p>
            <a:fld id="{D3A75928-3C3E-4838-8C20-94922049B5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017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75928-3C3E-4838-8C20-94922049B58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823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693" eaLnBrk="0" hangingPunct="0"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72646" indent="-297170" defTabSz="942693" eaLnBrk="0" hangingPunct="0"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88685" indent="-237738" defTabSz="942693" eaLnBrk="0" hangingPunct="0"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64158" indent="-237738" defTabSz="942693" eaLnBrk="0" hangingPunct="0"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139631" indent="-237738" defTabSz="942693" eaLnBrk="0" hangingPunct="0"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615106" indent="-237738" defTabSz="94269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3090578" indent="-237738" defTabSz="94269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566052" indent="-237738" defTabSz="94269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4041525" indent="-237738" defTabSz="94269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83AA0BAA-BA11-4115-9F20-7661AADC8A5B}" type="slidenum">
              <a:rPr lang="en-US" sz="1300" b="0">
                <a:solidFill>
                  <a:srgbClr val="000000"/>
                </a:solidFill>
                <a:latin typeface="Times New Roman" pitchFamily="18" charset="0"/>
              </a:rPr>
              <a:pPr/>
              <a:t>25</a:t>
            </a:fld>
            <a:endParaRPr lang="en-US" sz="1300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35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75928-3C3E-4838-8C20-94922049B58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846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75928-3C3E-4838-8C20-94922049B58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825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75928-3C3E-4838-8C20-94922049B58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41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75928-3C3E-4838-8C20-94922049B58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338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75928-3C3E-4838-8C20-94922049B58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871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75928-3C3E-4838-8C20-94922049B58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710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供应商门户网站提供英语、中文、德语、法语、印度语、意大利语、西班牙语和土耳其语版本</a:t>
            </a:r>
          </a:p>
          <a:p>
            <a:r>
              <a:rPr lang="en-US"/>
              <a:t>该用户指南显示了屏幕截图，随附当地语言的解释说明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75928-3C3E-4838-8C20-94922049B58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687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693" eaLnBrk="0" hangingPunct="0"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72646" indent="-297170" defTabSz="942693" eaLnBrk="0" hangingPunct="0"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88685" indent="-237738" defTabSz="942693" eaLnBrk="0" hangingPunct="0"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64158" indent="-237738" defTabSz="942693" eaLnBrk="0" hangingPunct="0"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139631" indent="-237738" defTabSz="942693" eaLnBrk="0" hangingPunct="0"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615106" indent="-237738" defTabSz="94269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3090578" indent="-237738" defTabSz="94269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566052" indent="-237738" defTabSz="94269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4041525" indent="-237738" defTabSz="94269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83AA0BAA-BA11-4115-9F20-7661AADC8A5B}" type="slidenum">
              <a:rPr lang="en-US" sz="1300" b="0">
                <a:solidFill>
                  <a:srgbClr val="000000"/>
                </a:solidFill>
                <a:latin typeface="Times New Roman" pitchFamily="18" charset="0"/>
              </a:rPr>
              <a:pPr/>
              <a:t>24</a:t>
            </a:fld>
            <a:endParaRPr lang="en-US" sz="1300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814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White">
          <a:xfrm>
            <a:off x="226066" y="228600"/>
            <a:ext cx="6400800" cy="6400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invGray">
          <a:xfrm>
            <a:off x="576072" y="2797254"/>
            <a:ext cx="5760399" cy="1470025"/>
          </a:xfrm>
        </p:spPr>
        <p:txBody>
          <a:bodyPr lIns="0" rIns="0" anchor="t">
            <a:normAutofit/>
          </a:bodyPr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invGray">
          <a:xfrm>
            <a:off x="587022" y="2549674"/>
            <a:ext cx="5749449" cy="322855"/>
          </a:xfrm>
        </p:spPr>
        <p:txBody>
          <a:bodyPr vert="horz" lIns="0" tIns="45720" rIns="0" bIns="45720" rtlCol="0" anchor="t">
            <a:normAutofit/>
          </a:bodyPr>
          <a:lstStyle>
            <a:lvl1pPr marL="0" indent="0">
              <a:buNone/>
              <a:defRPr lang="en-US" sz="1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 bwMode="invGray">
          <a:xfrm>
            <a:off x="578461" y="4637581"/>
            <a:ext cx="5758009" cy="522335"/>
          </a:xfrm>
        </p:spPr>
        <p:txBody>
          <a:bodyPr vert="horz" lIns="0" tIns="45720" rIns="0" bIns="45720" rtlCol="0" anchor="t">
            <a:normAutofit/>
          </a:bodyPr>
          <a:lstStyle>
            <a:lvl1pPr>
              <a:defRPr lang="en-US" sz="1400" b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2800" smtClean="0"/>
            </a:lvl2pPr>
            <a:lvl3pPr>
              <a:defRPr lang="en-US" sz="2400" smtClean="0"/>
            </a:lvl3pPr>
            <a:lvl4pPr>
              <a:defRPr lang="en-US" sz="2000" smtClean="0"/>
            </a:lvl4pPr>
            <a:lvl5pPr>
              <a:defRPr lang="en-US" sz="2000"/>
            </a:lvl5pPr>
          </a:lstStyle>
          <a:p>
            <a:pPr lvl="0">
              <a:spcBef>
                <a:spcPct val="0"/>
              </a:spcBef>
              <a:buFont typeface="Arial"/>
            </a:pPr>
            <a:r>
              <a:rPr lang="en-US"/>
              <a:t>Click to edit Master text styles</a:t>
            </a:r>
          </a:p>
        </p:txBody>
      </p:sp>
      <p:pic>
        <p:nvPicPr>
          <p:cNvPr id="7" name="Picture 6" descr="ALLE_CMYK_V_Taglin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132" y="441252"/>
            <a:ext cx="1421283" cy="122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419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6874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584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copy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blackWhite">
          <a:xfrm>
            <a:off x="226066" y="228600"/>
            <a:ext cx="6400800" cy="6400800"/>
          </a:xfrm>
          <a:prstGeom prst="rect">
            <a:avLst/>
          </a:prstGeom>
          <a:solidFill>
            <a:schemeClr val="bg2">
              <a:alpha val="8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invGray">
          <a:xfrm>
            <a:off x="576072" y="2797254"/>
            <a:ext cx="5760399" cy="1470025"/>
          </a:xfrm>
        </p:spPr>
        <p:txBody>
          <a:bodyPr lIns="0" rIns="0" anchor="t">
            <a:normAutofit/>
          </a:bodyPr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invGray">
          <a:xfrm>
            <a:off x="587022" y="2549674"/>
            <a:ext cx="5749449" cy="322855"/>
          </a:xfrm>
        </p:spPr>
        <p:txBody>
          <a:bodyPr vert="horz" lIns="0" tIns="45720" rIns="0" bIns="45720" rtlCol="0" anchor="t">
            <a:normAutofit/>
          </a:bodyPr>
          <a:lstStyle>
            <a:lvl1pPr marL="0" indent="0">
              <a:buNone/>
              <a:defRPr lang="en-US" sz="1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 bwMode="invGray">
          <a:xfrm>
            <a:off x="578461" y="4637581"/>
            <a:ext cx="5758009" cy="522335"/>
          </a:xfrm>
        </p:spPr>
        <p:txBody>
          <a:bodyPr vert="horz" lIns="0" tIns="45720" rIns="0" bIns="45720" rtlCol="0" anchor="t">
            <a:normAutofit/>
          </a:bodyPr>
          <a:lstStyle>
            <a:lvl1pPr>
              <a:defRPr lang="en-US" sz="1400" b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2800" smtClean="0"/>
            </a:lvl2pPr>
            <a:lvl3pPr>
              <a:defRPr lang="en-US" sz="2400" smtClean="0"/>
            </a:lvl3pPr>
            <a:lvl4pPr>
              <a:defRPr lang="en-US" sz="2000" smtClean="0"/>
            </a:lvl4pPr>
            <a:lvl5pPr>
              <a:defRPr lang="en-US" sz="2000"/>
            </a:lvl5pPr>
          </a:lstStyle>
          <a:p>
            <a:pPr lvl="0">
              <a:spcBef>
                <a:spcPct val="0"/>
              </a:spcBef>
              <a:buFont typeface="Arial"/>
            </a:pPr>
            <a:r>
              <a:rPr lang="en-US"/>
              <a:t>Click to edit Master text styles</a:t>
            </a:r>
          </a:p>
        </p:txBody>
      </p:sp>
      <p:sp>
        <p:nvSpPr>
          <p:cNvPr id="9" name="Text Box 6"/>
          <p:cNvSpPr txBox="1">
            <a:spLocks noChangeArrowheads="1"/>
          </p:cNvSpPr>
          <p:nvPr userDrawn="1"/>
        </p:nvSpPr>
        <p:spPr bwMode="auto">
          <a:xfrm>
            <a:off x="7213600" y="3748314"/>
            <a:ext cx="1930400" cy="2881086"/>
          </a:xfrm>
          <a:prstGeom prst="rect">
            <a:avLst/>
          </a:prstGeom>
          <a:solidFill>
            <a:schemeClr val="accent6">
              <a:alpha val="7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1440">
            <a:noAutofit/>
          </a:bodyPr>
          <a:lstStyle/>
          <a:p>
            <a:pPr marL="0" indent="0">
              <a:buFont typeface="Arial"/>
              <a:buNone/>
            </a:pPr>
            <a:r>
              <a:rPr lang="en-US" sz="8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FULL BLEED </a:t>
            </a:r>
            <a:r>
              <a:rPr lang="en-US" sz="800" b="1" baseline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IMAGE COVER</a:t>
            </a:r>
          </a:p>
          <a:p>
            <a:pPr marL="58738" indent="-58738">
              <a:buFont typeface="Arial"/>
              <a:buChar char="•"/>
            </a:pPr>
            <a:r>
              <a:rPr lang="en-US" sz="800" b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Select an image that relates to the presentation subject and aligns to the Allegion </a:t>
            </a:r>
            <a:r>
              <a:rPr lang="en-US" sz="800" b="0" baseline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imagery guidelines</a:t>
            </a:r>
            <a:r>
              <a:rPr lang="en-US" sz="800" b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.</a:t>
            </a:r>
          </a:p>
          <a:p>
            <a:pPr marL="58738" indent="-58738" algn="l" defTabSz="457200" rtl="0" eaLnBrk="1" latinLnBrk="0" hangingPunct="1">
              <a:buFont typeface="Arial"/>
              <a:buChar char="•"/>
            </a:pPr>
            <a:r>
              <a:rPr lang="en-US" sz="800" b="0" kern="12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Ensure the image does not diminish the </a:t>
            </a:r>
            <a:r>
              <a:rPr lang="en-US" sz="800" b="0" kern="1200" baseline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visibility </a:t>
            </a:r>
            <a:r>
              <a:rPr lang="en-US" sz="800" b="0" kern="12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of the logo.</a:t>
            </a:r>
          </a:p>
          <a:p>
            <a:pPr marL="58738" indent="-58738" algn="l" defTabSz="457200" rtl="0" eaLnBrk="1" latinLnBrk="0" hangingPunct="1">
              <a:buFont typeface="Arial"/>
              <a:buChar char="•"/>
            </a:pPr>
            <a:r>
              <a:rPr lang="en-US" sz="800" b="0" kern="12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Do not use more than one image.</a:t>
            </a:r>
          </a:p>
          <a:p>
            <a:endParaRPr lang="en-US" sz="800" b="1" dirty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r>
              <a:rPr lang="en-US" sz="8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CHANGING A PHOTO IN THE IMAGE AREA</a:t>
            </a:r>
          </a:p>
          <a:p>
            <a:pPr marL="58738" indent="-58738">
              <a:buFont typeface="Arial"/>
              <a:buChar char="•"/>
            </a:pPr>
            <a:r>
              <a:rPr lang="en-US" sz="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In your menu bar select </a:t>
            </a:r>
            <a:br>
              <a:rPr lang="en-US" sz="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</a:br>
            <a:r>
              <a:rPr lang="en-US" sz="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“View” &gt; “Master” &gt; “Slide Master”</a:t>
            </a:r>
          </a:p>
          <a:p>
            <a:pPr marL="58738" indent="-58738">
              <a:buFont typeface="Arial"/>
              <a:buChar char="•"/>
            </a:pPr>
            <a:r>
              <a:rPr lang="en-US" sz="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Go to the Title Slide Image Master you wish to change</a:t>
            </a:r>
          </a:p>
          <a:p>
            <a:pPr marL="58738" indent="-58738">
              <a:buFont typeface="Arial"/>
              <a:buChar char="•"/>
            </a:pPr>
            <a:r>
              <a:rPr lang="en-US" sz="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Select the image and delete </a:t>
            </a:r>
          </a:p>
          <a:p>
            <a:pPr marL="58738" indent="-58738">
              <a:buFont typeface="Arial"/>
              <a:buChar char="•"/>
            </a:pPr>
            <a:r>
              <a:rPr lang="en-US" sz="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Insert</a:t>
            </a:r>
            <a:r>
              <a:rPr lang="en-US" sz="800" baseline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new image/photo on page</a:t>
            </a:r>
            <a:endParaRPr lang="en-US" sz="800" dirty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58738" indent="-58738">
              <a:buFont typeface="Arial"/>
              <a:buChar char="•"/>
            </a:pPr>
            <a:r>
              <a:rPr lang="en-US" sz="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Once the new image placement is finalized, select </a:t>
            </a:r>
            <a:br>
              <a:rPr lang="en-US" sz="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</a:br>
            <a:r>
              <a:rPr lang="ja-JP" altLang="en-US" sz="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“</a:t>
            </a:r>
            <a:r>
              <a:rPr lang="en-US" sz="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Arrange</a:t>
            </a:r>
            <a:r>
              <a:rPr lang="ja-JP" altLang="en-US" sz="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”</a:t>
            </a:r>
            <a:r>
              <a:rPr lang="en-US" sz="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&gt; </a:t>
            </a:r>
            <a:r>
              <a:rPr lang="ja-JP" altLang="en-US" sz="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“</a:t>
            </a:r>
            <a:r>
              <a:rPr lang="en-US" sz="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Send to back</a:t>
            </a:r>
            <a:r>
              <a:rPr lang="ja-JP" altLang="en-US" sz="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”</a:t>
            </a:r>
            <a:endParaRPr lang="en-US" sz="800" dirty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endParaRPr lang="en-US" sz="800" b="1" dirty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r>
              <a:rPr lang="en-US" sz="8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DELETE THESE INSTRUCTIONS BEFORE FINAL USE.</a:t>
            </a:r>
          </a:p>
        </p:txBody>
      </p:sp>
      <p:pic>
        <p:nvPicPr>
          <p:cNvPr id="11" name="Picture 10" descr="ALLE_CMYK_V_Taglin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132" y="441252"/>
            <a:ext cx="1421283" cy="122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261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3401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2863"/>
            <a:ext cx="8229600" cy="4361991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1062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blackWhite">
          <a:xfrm>
            <a:off x="226066" y="228600"/>
            <a:ext cx="6400800" cy="6400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 bwMode="invGray">
          <a:xfrm>
            <a:off x="576072" y="2797254"/>
            <a:ext cx="5760399" cy="1470025"/>
          </a:xfrm>
        </p:spPr>
        <p:txBody>
          <a:bodyPr lIns="0" rIns="0" anchor="t">
            <a:normAutofit/>
          </a:bodyPr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invGray">
          <a:xfrm>
            <a:off x="587022" y="2549674"/>
            <a:ext cx="5749449" cy="322855"/>
          </a:xfrm>
        </p:spPr>
        <p:txBody>
          <a:bodyPr vert="horz" lIns="0" tIns="45720" rIns="0" bIns="45720" rtlCol="0" anchor="t">
            <a:normAutofit/>
          </a:bodyPr>
          <a:lstStyle>
            <a:lvl1pPr marL="0" indent="0">
              <a:buNone/>
              <a:defRPr lang="en-US" sz="1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 descr="ALLE_CMYK_V_Taglin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132" y="441252"/>
            <a:ext cx="1421283" cy="122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01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457200" y="1600200"/>
            <a:ext cx="4038600" cy="45259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4648200" y="1600200"/>
            <a:ext cx="4038600" cy="45259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5314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white">
          <a:xfrm>
            <a:off x="3264645" y="452157"/>
            <a:ext cx="5432211" cy="54501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 bwMode="invGray">
          <a:xfrm>
            <a:off x="3264646" y="452157"/>
            <a:ext cx="2712781" cy="5450167"/>
          </a:xfrm>
          <a:noFill/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57200" y="301234"/>
            <a:ext cx="2647870" cy="11430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457200" y="1695591"/>
            <a:ext cx="2647870" cy="420673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1"/>
          </p:nvPr>
        </p:nvSpPr>
        <p:spPr bwMode="invGray">
          <a:xfrm>
            <a:off x="5990725" y="452157"/>
            <a:ext cx="2712781" cy="5450167"/>
          </a:xfrm>
          <a:noFill/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64300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57200" y="301234"/>
            <a:ext cx="2647870" cy="11430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457200" y="1695591"/>
            <a:ext cx="2647870" cy="420240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gray">
          <a:xfrm>
            <a:off x="3264644" y="452156"/>
            <a:ext cx="5425563" cy="5445840"/>
          </a:xfrm>
          <a:noFill/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71382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457200" y="2174875"/>
            <a:ext cx="4040188" cy="39512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gray">
          <a:xfrm>
            <a:off x="4645025" y="2174875"/>
            <a:ext cx="4041775" cy="39512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126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57200" y="301234"/>
            <a:ext cx="8229600" cy="1143000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673340"/>
            <a:ext cx="8229600" cy="4151514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7"/>
          <p:cNvSpPr txBox="1">
            <a:spLocks/>
          </p:cNvSpPr>
          <p:nvPr/>
        </p:nvSpPr>
        <p:spPr>
          <a:xfrm>
            <a:off x="450849" y="6314630"/>
            <a:ext cx="6118335" cy="372366"/>
          </a:xfrm>
          <a:prstGeom prst="rect">
            <a:avLst/>
          </a:prstGeom>
        </p:spPr>
        <p:txBody>
          <a:bodyPr vert="horz" lIns="0" tIns="45720" rIns="91440" bIns="45720" rtlCol="0" anchor="t"/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None/>
              <a:defRPr lang="en-US" sz="1200" kern="120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73038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11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6075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6668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213" indent="-17145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8D7474-F959-4F4F-B552-144BC6A81CE6}" type="slidenum">
              <a:rPr lang="en-US" smtClean="0"/>
              <a:pPr/>
              <a:t>‹#›</a:t>
            </a:fld>
            <a:r>
              <a:rPr lang="en-US" dirty="0"/>
              <a:t> | Allegion PRISM system</a:t>
            </a:r>
          </a:p>
        </p:txBody>
      </p:sp>
      <p:pic>
        <p:nvPicPr>
          <p:cNvPr id="7" name="Picture 6" descr="Allegion_tm_v_c_large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38874" y="6001016"/>
            <a:ext cx="798607" cy="52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7" r:id="rId4"/>
    <p:sldLayoutId id="2147483651" r:id="rId5"/>
    <p:sldLayoutId id="2147483652" r:id="rId6"/>
    <p:sldLayoutId id="2147483658" r:id="rId7"/>
    <p:sldLayoutId id="2147483659" r:id="rId8"/>
    <p:sldLayoutId id="2147483653" r:id="rId9"/>
    <p:sldLayoutId id="2147483654" r:id="rId10"/>
    <p:sldLayoutId id="2147483655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defTabSz="457200" rtl="0" eaLnBrk="1" latinLnBrk="0" hangingPunct="1">
        <a:spcBef>
          <a:spcPct val="20000"/>
        </a:spcBef>
        <a:buClr>
          <a:schemeClr val="bg2"/>
        </a:buClr>
        <a:buSzPct val="110000"/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46075" indent="-173038" algn="l" defTabSz="457200" rtl="0" eaLnBrk="1" latinLnBrk="0" hangingPunct="1">
        <a:spcBef>
          <a:spcPct val="20000"/>
        </a:spcBef>
        <a:buClr>
          <a:schemeClr val="bg2"/>
        </a:buClr>
        <a:buFont typeface="Lucida Grande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12763" indent="-166688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684213" indent="-171450" algn="l" defTabSz="457200" rtl="0" eaLnBrk="1" latinLnBrk="0" hangingPunct="1">
        <a:spcBef>
          <a:spcPct val="20000"/>
        </a:spcBef>
        <a:buClr>
          <a:schemeClr val="bg2"/>
        </a:buClr>
        <a:buFont typeface="Lucida Grande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legion.com/content/dam/allegion-corp/supplier-portal/globalsupptools-qm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legion.com/corp/en/footer/policies/supplier-portal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.bellis@allegion.co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olly.krich@allegion.com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global8d.com/allegio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prismportal.ne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aseline="0" dirty="0" err="1">
                <a:ea typeface="宋体" panose="02010600030101010101" pitchFamily="2" charset="-122"/>
              </a:rPr>
              <a:t>安朗杰PRISM</a:t>
            </a:r>
            <a:r>
              <a:rPr lang="en-US" baseline="0" dirty="0">
                <a:ea typeface="宋体" panose="02010600030101010101" pitchFamily="2" charset="-122"/>
              </a:rPr>
              <a:t> 8D</a:t>
            </a:r>
            <a:br>
              <a:rPr lang="en-US" baseline="0" dirty="0">
                <a:ea typeface="宋体" panose="02010600030101010101" pitchFamily="2" charset="-122"/>
              </a:rPr>
            </a:br>
            <a:r>
              <a:rPr lang="en-US" baseline="0" dirty="0" err="1">
                <a:ea typeface="宋体" panose="02010600030101010101" pitchFamily="2" charset="-122"/>
              </a:rPr>
              <a:t>供应商说明</a:t>
            </a:r>
            <a:endParaRPr lang="en-US" baseline="0" dirty="0">
              <a:ea typeface="宋体" panose="02010600030101010101" pitchFamily="2" charset="-122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aseline="0">
                <a:ea typeface="宋体" panose="02010600030101010101" pitchFamily="2" charset="-122"/>
              </a:rPr>
              <a:t>安朗杰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aseline="0">
                <a:ea typeface="宋体" panose="02010600030101010101" pitchFamily="2" charset="-122"/>
              </a:rPr>
              <a:t>更新日期：2020年1月</a:t>
            </a:r>
          </a:p>
          <a:p>
            <a:endParaRPr lang="en-US" baseline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87173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>
                <a:ea typeface="宋体" panose="02010600030101010101" pitchFamily="2" charset="-122"/>
              </a:rPr>
              <a:t>完整8D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36D2E02-2470-4891-A2A3-1B31B6854356}"/>
              </a:ext>
            </a:extLst>
          </p:cNvPr>
          <p:cNvSpPr txBox="1">
            <a:spLocks/>
          </p:cNvSpPr>
          <p:nvPr/>
        </p:nvSpPr>
        <p:spPr bwMode="gray">
          <a:xfrm>
            <a:off x="457199" y="841972"/>
            <a:ext cx="8324851" cy="54592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038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11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6075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6668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213" indent="-17145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8788" lvl="1" indent="-285750">
              <a:buFont typeface="Wingdings" panose="05000000000000000000" pitchFamily="2" charset="2"/>
              <a:buChar char="§"/>
            </a:pPr>
            <a:r>
              <a:rPr lang="en-US">
                <a:ea typeface="宋体" panose="02010600030101010101" pitchFamily="2" charset="-122"/>
              </a:rPr>
              <a:t>安朗杰负责在D0至D2中纠正和记录详细信息。</a:t>
            </a:r>
          </a:p>
          <a:p>
            <a:pPr marL="458788" lvl="1" indent="-285750">
              <a:buFont typeface="Wingdings" panose="05000000000000000000" pitchFamily="2" charset="2"/>
              <a:buChar char="§"/>
            </a:pPr>
            <a:endParaRPr lang="en-US">
              <a:ea typeface="宋体" panose="02010600030101010101" pitchFamily="2" charset="-122"/>
            </a:endParaRPr>
          </a:p>
          <a:p>
            <a:pPr marL="458788" lvl="1" indent="-285750">
              <a:buFont typeface="Wingdings" panose="05000000000000000000" pitchFamily="2" charset="2"/>
              <a:buChar char="§"/>
            </a:pPr>
            <a:r>
              <a:rPr lang="en-US">
                <a:ea typeface="宋体" panose="02010600030101010101" pitchFamily="2" charset="-122"/>
              </a:rPr>
              <a:t>供应商负责在D3至D8每个步骤中填写和记录详细信息。 </a:t>
            </a:r>
          </a:p>
          <a:p>
            <a:pPr marL="458788" lvl="1" indent="-285750">
              <a:buFont typeface="Wingdings" panose="05000000000000000000" pitchFamily="2" charset="2"/>
              <a:buChar char="§"/>
            </a:pPr>
            <a:endParaRPr lang="en-US">
              <a:ea typeface="宋体" panose="02010600030101010101" pitchFamily="2" charset="-122"/>
            </a:endParaRPr>
          </a:p>
          <a:p>
            <a:pPr marL="458788" lvl="1" indent="-285750">
              <a:buFont typeface="Wingdings" panose="05000000000000000000" pitchFamily="2" charset="2"/>
              <a:buChar char="§"/>
            </a:pPr>
            <a:r>
              <a:rPr lang="en-US" b="1">
                <a:solidFill>
                  <a:schemeClr val="bg2"/>
                </a:solidFill>
                <a:ea typeface="宋体" panose="02010600030101010101" pitchFamily="2" charset="-122"/>
              </a:rPr>
              <a:t>8D必须通过更改8D的“D步骤状态”（D-Step Status）标记为“完成至D8”（Complete through D8）。  </a:t>
            </a:r>
          </a:p>
          <a:p>
            <a:pPr marL="631825" lvl="2" indent="-285750">
              <a:buFont typeface="Wingdings" panose="05000000000000000000" pitchFamily="2" charset="2"/>
              <a:buChar char="§"/>
            </a:pPr>
            <a:r>
              <a:rPr lang="en-US" b="1">
                <a:solidFill>
                  <a:schemeClr val="bg2"/>
                </a:solidFill>
                <a:ea typeface="宋体" panose="02010600030101010101" pitchFamily="2" charset="-122"/>
              </a:rPr>
              <a:t>这必须在状态更改为“完成至D2”（Complete through D2）后60天内完成，以确保准时完成8D。  </a:t>
            </a:r>
          </a:p>
          <a:p>
            <a:pPr marL="631825" lvl="2" indent="-285750">
              <a:buFont typeface="Wingdings" panose="05000000000000000000" pitchFamily="2" charset="2"/>
              <a:buChar char="§"/>
            </a:pPr>
            <a:r>
              <a:rPr lang="en-US">
                <a:ea typeface="宋体" panose="02010600030101010101" pitchFamily="2" charset="-122"/>
              </a:rPr>
              <a:t>此项要求也在安朗杰全球供应商要求手册的“质量 – 不合规的材料”部分中做出了说明。  </a:t>
            </a:r>
          </a:p>
          <a:p>
            <a:pPr marL="631825" lvl="2" indent="-285750">
              <a:buFont typeface="Wingdings" panose="05000000000000000000" pitchFamily="2" charset="2"/>
              <a:buChar char="§"/>
            </a:pPr>
            <a:r>
              <a:rPr lang="en-US">
                <a:ea typeface="宋体" panose="02010600030101010101" pitchFamily="2" charset="-122"/>
                <a:hlinkClick r:id="rId3"/>
              </a:rPr>
              <a:t>安朗杰供应商门户上的全球供应商要求手册</a:t>
            </a:r>
            <a:r>
              <a:rPr lang="en-US">
                <a:ea typeface="宋体" panose="02010600030101010101" pitchFamily="2" charset="-122"/>
              </a:rPr>
              <a:t> </a:t>
            </a:r>
          </a:p>
          <a:p>
            <a:pPr marL="458788" lvl="1" indent="-285750">
              <a:buFont typeface="Wingdings" panose="05000000000000000000" pitchFamily="2" charset="2"/>
              <a:buChar char="§"/>
            </a:pPr>
            <a:endParaRPr lang="en-US">
              <a:ea typeface="宋体" panose="02010600030101010101" pitchFamily="2" charset="-122"/>
            </a:endParaRPr>
          </a:p>
          <a:p>
            <a:pPr marL="458788" lvl="1" indent="-285750">
              <a:buFont typeface="Wingdings" panose="05000000000000000000" pitchFamily="2" charset="2"/>
              <a:buChar char="§"/>
            </a:pPr>
            <a:r>
              <a:rPr lang="en-US">
                <a:ea typeface="宋体" panose="02010600030101010101" pitchFamily="2" charset="-122"/>
              </a:rPr>
              <a:t>图片和文件都可以作为附件添加到系统。</a:t>
            </a:r>
          </a:p>
          <a:p>
            <a:pPr marL="458788" lvl="1" indent="-285750">
              <a:buFont typeface="Wingdings" panose="05000000000000000000" pitchFamily="2" charset="2"/>
              <a:buChar char="§"/>
            </a:pPr>
            <a:endParaRPr lang="en-US">
              <a:ea typeface="宋体" panose="02010600030101010101" pitchFamily="2" charset="-122"/>
            </a:endParaRPr>
          </a:p>
          <a:p>
            <a:pPr marL="458788" lvl="1" indent="-285750">
              <a:buFont typeface="Wingdings" panose="05000000000000000000" pitchFamily="2" charset="2"/>
              <a:buChar char="§"/>
            </a:pPr>
            <a:r>
              <a:rPr lang="en-US">
                <a:ea typeface="宋体" panose="02010600030101010101" pitchFamily="2" charset="-122"/>
              </a:rPr>
              <a:t>在完成每个步骤时，供应商应相应更新D步骤状态，从而始终清晰显示8D目前在流程中所处的阶段。</a:t>
            </a:r>
          </a:p>
          <a:p>
            <a:pPr marL="458788" lvl="1" indent="-285750">
              <a:buFont typeface="Wingdings" panose="05000000000000000000" pitchFamily="2" charset="2"/>
              <a:buChar char="§"/>
            </a:pPr>
            <a:endParaRPr 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44136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宋体" panose="02010600030101010101" pitchFamily="2" charset="-122"/>
              </a:rPr>
              <a:t>完整8D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555AA5-A8E4-4435-809E-E365690CA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75200"/>
            <a:ext cx="7542393" cy="571500"/>
          </a:xfrm>
        </p:spPr>
        <p:txBody>
          <a:bodyPr/>
          <a:lstStyle/>
          <a:p>
            <a:r>
              <a:rPr lang="en-US">
                <a:ea typeface="宋体" panose="02010600030101010101" pitchFamily="2" charset="-122"/>
              </a:rPr>
              <a:t>安朗杰信息 – D0至D2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7CEBAF-3E43-4691-8F5D-84676870A0B7}"/>
              </a:ext>
            </a:extLst>
          </p:cNvPr>
          <p:cNvSpPr/>
          <p:nvPr/>
        </p:nvSpPr>
        <p:spPr>
          <a:xfrm>
            <a:off x="503380" y="3242461"/>
            <a:ext cx="1704111" cy="719940"/>
          </a:xfrm>
          <a:prstGeom prst="rect">
            <a:avLst/>
          </a:prstGeom>
          <a:noFill/>
          <a:ln w="698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ea typeface="宋体" panose="02010600030101010101" pitchFamily="2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80B94B-C558-4FB3-AEA0-1D693EBBD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08" y="1444234"/>
            <a:ext cx="6999143" cy="4446601"/>
          </a:xfrm>
          <a:prstGeom prst="rect">
            <a:avLst/>
          </a:prstGeom>
        </p:spPr>
      </p:pic>
      <p:sp>
        <p:nvSpPr>
          <p:cNvPr id="11" name="Text Box 2">
            <a:extLst>
              <a:ext uri="{FF2B5EF4-FFF2-40B4-BE49-F238E27FC236}">
                <a16:creationId xmlns:a16="http://schemas.microsoft.com/office/drawing/2014/main" id="{BBDA66E6-26FF-48FF-8A4D-8364981CA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2967" y="1918201"/>
            <a:ext cx="1583168" cy="271845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点击“D1”查看目前已分配至8D团队的成员。  如果供应商希望更换或添加更多的团队成员，请联系签发8D的安朗杰员工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点击“D2”查看安朗杰发现的问题详情。 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B51776-82D6-4C38-9C84-77032EAD9812}"/>
              </a:ext>
            </a:extLst>
          </p:cNvPr>
          <p:cNvSpPr/>
          <p:nvPr/>
        </p:nvSpPr>
        <p:spPr>
          <a:xfrm>
            <a:off x="230908" y="3429001"/>
            <a:ext cx="1704111" cy="431800"/>
          </a:xfrm>
          <a:prstGeom prst="rect">
            <a:avLst/>
          </a:prstGeom>
          <a:noFill/>
          <a:ln w="698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7764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A31C74-2A3C-4715-8AEF-70A116B68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44234"/>
            <a:ext cx="7542393" cy="47787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0">
                <a:ea typeface="宋体" panose="02010600030101010101" pitchFamily="2" charset="-122"/>
              </a:rPr>
              <a:t>完整8D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555AA5-A8E4-4435-809E-E365690CA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75200"/>
            <a:ext cx="7542393" cy="571500"/>
          </a:xfrm>
        </p:spPr>
        <p:txBody>
          <a:bodyPr/>
          <a:lstStyle/>
          <a:p>
            <a:r>
              <a:rPr lang="en-US" baseline="0">
                <a:ea typeface="宋体" panose="02010600030101010101" pitchFamily="2" charset="-122"/>
              </a:rPr>
              <a:t>供应商通过点击左侧菜单中要更新的步骤，更新相应的D3至D8部分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7CEBAF-3E43-4691-8F5D-84676870A0B7}"/>
              </a:ext>
            </a:extLst>
          </p:cNvPr>
          <p:cNvSpPr/>
          <p:nvPr/>
        </p:nvSpPr>
        <p:spPr>
          <a:xfrm>
            <a:off x="503380" y="3879274"/>
            <a:ext cx="1805711" cy="1015999"/>
          </a:xfrm>
          <a:prstGeom prst="rect">
            <a:avLst/>
          </a:prstGeom>
          <a:noFill/>
          <a:ln w="698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4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CCE4F7C8-A747-42AC-8479-973B82257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11" y="1243991"/>
            <a:ext cx="6906854" cy="43932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宋体" panose="02010600030101010101" pitchFamily="2" charset="-122"/>
              </a:rPr>
              <a:t>完整8D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555AA5-A8E4-4435-809E-E365690CA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72734"/>
            <a:ext cx="8123382" cy="309521"/>
          </a:xfrm>
        </p:spPr>
        <p:txBody>
          <a:bodyPr/>
          <a:lstStyle/>
          <a:p>
            <a:r>
              <a:rPr lang="en-US" b="1">
                <a:solidFill>
                  <a:schemeClr val="bg2"/>
                </a:solidFill>
                <a:ea typeface="宋体" panose="02010600030101010101" pitchFamily="2" charset="-122"/>
              </a:rPr>
              <a:t>D3 - 补救必须在整个8D流程中进行。  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EA9BA3A9-1D9B-4393-8C36-3A1E64EC6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2967" y="2736172"/>
            <a:ext cx="1583168" cy="9319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点击“</a:t>
            </a:r>
            <a:r>
              <a:rPr lang="en-US" sz="1100" dirty="0" err="1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添加过渡性补救措施</a:t>
            </a:r>
            <a:r>
              <a:rPr lang="en-US" sz="1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”（Add an Interim Containment Action）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07676B-84F7-44CB-A143-7A9A02E4009D}"/>
              </a:ext>
            </a:extLst>
          </p:cNvPr>
          <p:cNvSpPr/>
          <p:nvPr/>
        </p:nvSpPr>
        <p:spPr>
          <a:xfrm>
            <a:off x="5572208" y="2900042"/>
            <a:ext cx="1345828" cy="212436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ea typeface="宋体" panose="02010600030101010101" pitchFamily="2" charset="-122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2AD2ABC-FBEC-43C3-B0BB-1B55413914E3}"/>
              </a:ext>
            </a:extLst>
          </p:cNvPr>
          <p:cNvCxnSpPr>
            <a:cxnSpLocks/>
            <a:stCxn id="10" idx="1"/>
            <a:endCxn id="13" idx="3"/>
          </p:cNvCxnSpPr>
          <p:nvPr/>
        </p:nvCxnSpPr>
        <p:spPr>
          <a:xfrm flipH="1" flipV="1">
            <a:off x="6918036" y="3006260"/>
            <a:ext cx="554931" cy="195881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513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宋体" panose="02010600030101010101" pitchFamily="2" charset="-122"/>
              </a:rPr>
              <a:t>完整8D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EA9BA3A9-1D9B-4393-8C36-3A1E64EC6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094" y="2893192"/>
            <a:ext cx="2825579" cy="10599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记录所有补救措施。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需要提供数量、方法和日期等细节。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61DCF0-1A1A-435E-88B2-1ABEFF399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741" y="744833"/>
            <a:ext cx="4762095" cy="599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31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312CB0-4D21-4C8B-B610-4F89CA08A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73" y="1774375"/>
            <a:ext cx="7021320" cy="4448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宋体" panose="02010600030101010101" pitchFamily="2" charset="-122"/>
              </a:rPr>
              <a:t>完整8D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555AA5-A8E4-4435-809E-E365690CA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72734"/>
            <a:ext cx="8123382" cy="571500"/>
          </a:xfrm>
        </p:spPr>
        <p:txBody>
          <a:bodyPr/>
          <a:lstStyle/>
          <a:p>
            <a:r>
              <a:rPr lang="en-US" b="1">
                <a:solidFill>
                  <a:schemeClr val="bg2"/>
                </a:solidFill>
                <a:ea typeface="宋体" panose="02010600030101010101" pitchFamily="2" charset="-122"/>
              </a:rPr>
              <a:t>D4 – D6：步骤</a:t>
            </a:r>
            <a:r>
              <a:rPr lang="en-US" b="1" u="sng">
                <a:solidFill>
                  <a:schemeClr val="bg2"/>
                </a:solidFill>
                <a:ea typeface="宋体" panose="02010600030101010101" pitchFamily="2" charset="-122"/>
              </a:rPr>
              <a:t>D4 – D6</a:t>
            </a:r>
            <a:r>
              <a:rPr lang="en-US" b="1">
                <a:solidFill>
                  <a:schemeClr val="bg2"/>
                </a:solidFill>
                <a:ea typeface="宋体" panose="02010600030101010101" pitchFamily="2" charset="-122"/>
              </a:rPr>
              <a:t>的问题根本原因和厂方未能发现缺陷的原因都必须至少输入一项。 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EA9BA3A9-1D9B-4393-8C36-3A1E64EC6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2967" y="2893192"/>
            <a:ext cx="1583168" cy="217279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点击“</a:t>
            </a:r>
            <a:r>
              <a:rPr lang="en-US" sz="1100" dirty="0" err="1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添加根本原因</a:t>
            </a:r>
            <a:r>
              <a:rPr lang="en-US" sz="1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”（Add a Root Cause）或“</a:t>
            </a:r>
            <a:r>
              <a:rPr lang="en-US" sz="1100" dirty="0" err="1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添加逃逸点</a:t>
            </a:r>
            <a:r>
              <a:rPr lang="en-US" sz="1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”（Add an Escape </a:t>
            </a:r>
            <a:r>
              <a:rPr lang="en-US" sz="1100" dirty="0" err="1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Point）打开可编辑的表单</a:t>
            </a:r>
            <a:r>
              <a:rPr lang="en-US" sz="1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 err="1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还可以通过点击“查看</a:t>
            </a:r>
            <a:r>
              <a:rPr lang="en-US" sz="1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sz="1100" dirty="0" err="1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编辑</a:t>
            </a:r>
            <a:r>
              <a:rPr lang="en-US" sz="1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”（View/</a:t>
            </a:r>
            <a:r>
              <a:rPr lang="en-US" sz="1100" dirty="0" err="1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Edit）详细查看或编辑之前输入的条目</a:t>
            </a:r>
            <a:r>
              <a:rPr lang="en-US" sz="1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    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F1E3D97-ADC9-48A2-A9DE-0FDF8EC93928}"/>
              </a:ext>
            </a:extLst>
          </p:cNvPr>
          <p:cNvGrpSpPr/>
          <p:nvPr/>
        </p:nvGrpSpPr>
        <p:grpSpPr>
          <a:xfrm>
            <a:off x="1835259" y="3429000"/>
            <a:ext cx="5230090" cy="1150861"/>
            <a:chOff x="1844495" y="3426685"/>
            <a:chExt cx="5230090" cy="115086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FEA2557-AC28-4EAA-B9C5-64DE29B0BD93}"/>
                </a:ext>
              </a:extLst>
            </p:cNvPr>
            <p:cNvGrpSpPr/>
            <p:nvPr/>
          </p:nvGrpSpPr>
          <p:grpSpPr>
            <a:xfrm>
              <a:off x="1844495" y="3426685"/>
              <a:ext cx="861760" cy="784409"/>
              <a:chOff x="1844495" y="3426685"/>
              <a:chExt cx="861760" cy="784409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D7CEBAF-3E43-4691-8F5D-84676870A0B7}"/>
                  </a:ext>
                </a:extLst>
              </p:cNvPr>
              <p:cNvSpPr/>
              <p:nvPr/>
            </p:nvSpPr>
            <p:spPr>
              <a:xfrm>
                <a:off x="1844495" y="3426685"/>
                <a:ext cx="778632" cy="21243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514CD00-FCAF-451C-AD8E-1634B42994BE}"/>
                  </a:ext>
                </a:extLst>
              </p:cNvPr>
              <p:cNvSpPr/>
              <p:nvPr/>
            </p:nvSpPr>
            <p:spPr>
              <a:xfrm>
                <a:off x="1862047" y="3998658"/>
                <a:ext cx="844208" cy="21243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E07676B-84F7-44CB-A143-7A9A02E4009D}"/>
                </a:ext>
              </a:extLst>
            </p:cNvPr>
            <p:cNvSpPr/>
            <p:nvPr/>
          </p:nvSpPr>
          <p:spPr>
            <a:xfrm>
              <a:off x="6282569" y="3447466"/>
              <a:ext cx="778632" cy="212436"/>
            </a:xfrm>
            <a:prstGeom prst="rect">
              <a:avLst/>
            </a:prstGeom>
            <a:noFill/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ea typeface="宋体" panose="02010600030101010101" pitchFamily="2" charset="-122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6A22A96-65EE-424C-95CB-81D9F76D7B6A}"/>
                </a:ext>
              </a:extLst>
            </p:cNvPr>
            <p:cNvSpPr/>
            <p:nvPr/>
          </p:nvSpPr>
          <p:spPr>
            <a:xfrm>
              <a:off x="6533825" y="4401121"/>
              <a:ext cx="536612" cy="176425"/>
            </a:xfrm>
            <a:prstGeom prst="rect">
              <a:avLst/>
            </a:prstGeom>
            <a:noFill/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ea typeface="宋体" panose="02010600030101010101" pitchFamily="2" charset="-122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DE5BF4E-FB21-49E9-BF5A-BFF41626A87E}"/>
                </a:ext>
              </a:extLst>
            </p:cNvPr>
            <p:cNvSpPr/>
            <p:nvPr/>
          </p:nvSpPr>
          <p:spPr>
            <a:xfrm>
              <a:off x="6188832" y="4012506"/>
              <a:ext cx="885753" cy="212436"/>
            </a:xfrm>
            <a:prstGeom prst="rect">
              <a:avLst/>
            </a:prstGeom>
            <a:noFill/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ea typeface="宋体" panose="02010600030101010101" pitchFamily="2" charset="-122"/>
              </a:endParaRPr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2AD2ABC-FBEC-43C3-B0BB-1B55413914E3}"/>
              </a:ext>
            </a:extLst>
          </p:cNvPr>
          <p:cNvCxnSpPr>
            <a:cxnSpLocks/>
            <a:stCxn id="10" idx="1"/>
            <a:endCxn id="13" idx="3"/>
          </p:cNvCxnSpPr>
          <p:nvPr/>
        </p:nvCxnSpPr>
        <p:spPr>
          <a:xfrm flipH="1" flipV="1">
            <a:off x="7051965" y="3555999"/>
            <a:ext cx="421002" cy="423590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3BE3A27-C86C-4F28-9D2B-CBB29FCB30ED}"/>
              </a:ext>
            </a:extLst>
          </p:cNvPr>
          <p:cNvCxnSpPr>
            <a:cxnSpLocks/>
            <a:stCxn id="10" idx="1"/>
            <a:endCxn id="16" idx="3"/>
          </p:cNvCxnSpPr>
          <p:nvPr/>
        </p:nvCxnSpPr>
        <p:spPr>
          <a:xfrm flipH="1">
            <a:off x="7065349" y="3979589"/>
            <a:ext cx="407618" cy="141450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603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F4B2FDD-5A85-4F56-AEB2-22B77D45D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552" y="799635"/>
            <a:ext cx="5620235" cy="55127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宋体" panose="02010600030101010101" pitchFamily="2" charset="-122"/>
              </a:rPr>
              <a:t>完整8D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EA9BA3A9-1D9B-4393-8C36-3A1E64EC6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6145" y="2698121"/>
            <a:ext cx="2452303" cy="21047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 err="1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在可编辑的表单中，尽可能详细描述每项根本原因和每项逃逸原因</a:t>
            </a:r>
            <a:r>
              <a:rPr lang="en-US" sz="1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完成更新后确保点击“</a:t>
            </a:r>
            <a:r>
              <a:rPr lang="en-US" sz="1100" dirty="0" err="1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保存并返回</a:t>
            </a:r>
            <a:r>
              <a:rPr lang="en-US" sz="1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”（Save and Return）。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 dirty="0" err="1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备注</a:t>
            </a:r>
            <a:r>
              <a:rPr lang="en-US" sz="1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– </a:t>
            </a:r>
            <a:r>
              <a:rPr lang="en-US" sz="1100" dirty="0" err="1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所有实施和验证活动都需要注明日期</a:t>
            </a:r>
            <a:r>
              <a:rPr lang="en-US" sz="1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  </a:t>
            </a:r>
          </a:p>
        </p:txBody>
      </p:sp>
    </p:spTree>
    <p:extLst>
      <p:ext uri="{BB962C8B-B14F-4D97-AF65-F5344CB8AC3E}">
        <p14:creationId xmlns:p14="http://schemas.microsoft.com/office/powerpoint/2010/main" val="2601486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354CD1-BAF1-47E4-9F2E-C8D6688FC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37" y="1201420"/>
            <a:ext cx="7125829" cy="51539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宋体" panose="02010600030101010101" pitchFamily="2" charset="-122"/>
              </a:rPr>
              <a:t>完整8D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555AA5-A8E4-4435-809E-E365690CA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75200"/>
            <a:ext cx="6479309" cy="571500"/>
          </a:xfrm>
        </p:spPr>
        <p:txBody>
          <a:bodyPr/>
          <a:lstStyle/>
          <a:p>
            <a:r>
              <a:rPr lang="en-US">
                <a:ea typeface="宋体" panose="02010600030101010101" pitchFamily="2" charset="-122"/>
              </a:rPr>
              <a:t>根据需要添加附件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7CEBAF-3E43-4691-8F5D-84676870A0B7}"/>
              </a:ext>
            </a:extLst>
          </p:cNvPr>
          <p:cNvSpPr/>
          <p:nvPr/>
        </p:nvSpPr>
        <p:spPr>
          <a:xfrm>
            <a:off x="1815851" y="4489720"/>
            <a:ext cx="5351568" cy="195871"/>
          </a:xfrm>
          <a:prstGeom prst="rect">
            <a:avLst/>
          </a:prstGeom>
          <a:noFill/>
          <a:ln w="698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ea typeface="宋体" panose="02010600030101010101" pitchFamily="2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48928C-BC39-47F6-BD08-88380CEB46CE}"/>
              </a:ext>
            </a:extLst>
          </p:cNvPr>
          <p:cNvSpPr/>
          <p:nvPr/>
        </p:nvSpPr>
        <p:spPr>
          <a:xfrm>
            <a:off x="217054" y="4391898"/>
            <a:ext cx="725211" cy="195871"/>
          </a:xfrm>
          <a:prstGeom prst="rect">
            <a:avLst/>
          </a:prstGeom>
          <a:noFill/>
          <a:ln w="698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ea typeface="宋体" panose="02010600030101010101" pitchFamily="2" charset="-122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27BE72EF-2842-4D35-B0CE-C3623D1D6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2883" y="1653310"/>
            <a:ext cx="1713252" cy="3177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可在每个D步骤内或左侧菜单的“</a:t>
            </a:r>
            <a:r>
              <a:rPr lang="en-US" sz="1100" dirty="0" err="1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附件</a:t>
            </a:r>
            <a:r>
              <a:rPr lang="en-US" sz="1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”（</a:t>
            </a:r>
            <a:r>
              <a:rPr lang="en-US" sz="1100" dirty="0" err="1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Attachments）部分添加附件</a:t>
            </a:r>
            <a:r>
              <a:rPr lang="en-US" sz="1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 err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可以是图片、文档和控制计划等</a:t>
            </a:r>
            <a:r>
              <a:rPr lang="en-US" sz="1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 err="1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有助于解释和展示采取的纠正措施的任何信息，可以添加任何类型的文档</a:t>
            </a:r>
            <a:r>
              <a:rPr lang="en-US" sz="1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     </a:t>
            </a:r>
          </a:p>
        </p:txBody>
      </p:sp>
    </p:spTree>
    <p:extLst>
      <p:ext uri="{BB962C8B-B14F-4D97-AF65-F5344CB8AC3E}">
        <p14:creationId xmlns:p14="http://schemas.microsoft.com/office/powerpoint/2010/main" val="3486261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0">
                <a:ea typeface="宋体" panose="02010600030101010101" pitchFamily="2" charset="-122"/>
              </a:rPr>
              <a:t>完整8D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555AA5-A8E4-4435-809E-E365690CA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72734"/>
            <a:ext cx="8511309" cy="571500"/>
          </a:xfrm>
        </p:spPr>
        <p:txBody>
          <a:bodyPr/>
          <a:lstStyle/>
          <a:p>
            <a:r>
              <a:rPr lang="en-US" b="1" baseline="0">
                <a:solidFill>
                  <a:schemeClr val="bg2"/>
                </a:solidFill>
                <a:ea typeface="宋体" panose="02010600030101010101" pitchFamily="2" charset="-122"/>
              </a:rPr>
              <a:t>不要忘记完成D7和D8。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906730-D600-4222-8DD2-76EAE3D76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226270"/>
            <a:ext cx="4926445" cy="32060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58748E-AD37-4BBD-B36D-D57B1EDDC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6229" y="3590780"/>
            <a:ext cx="5022280" cy="318007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F79EC86-A584-4D42-9693-39B317CFD999}"/>
              </a:ext>
            </a:extLst>
          </p:cNvPr>
          <p:cNvSpPr/>
          <p:nvPr/>
        </p:nvSpPr>
        <p:spPr>
          <a:xfrm>
            <a:off x="1304171" y="2299482"/>
            <a:ext cx="3803538" cy="986210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790093-84C6-426C-9880-FE20B6C3C876}"/>
              </a:ext>
            </a:extLst>
          </p:cNvPr>
          <p:cNvSpPr/>
          <p:nvPr/>
        </p:nvSpPr>
        <p:spPr>
          <a:xfrm>
            <a:off x="5126181" y="4673600"/>
            <a:ext cx="3755728" cy="517236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04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5EB42DC-B157-4060-901B-9E22DDAB3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73" y="1693616"/>
            <a:ext cx="7021320" cy="4448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宋体" panose="02010600030101010101" pitchFamily="2" charset="-122"/>
              </a:rPr>
              <a:t>完整8D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555AA5-A8E4-4435-809E-E365690CA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72734"/>
            <a:ext cx="8511309" cy="571500"/>
          </a:xfrm>
        </p:spPr>
        <p:txBody>
          <a:bodyPr/>
          <a:lstStyle/>
          <a:p>
            <a:r>
              <a:rPr lang="en-US" sz="2000" b="1">
                <a:solidFill>
                  <a:schemeClr val="bg2"/>
                </a:solidFill>
                <a:ea typeface="宋体" panose="02010600030101010101" pitchFamily="2" charset="-122"/>
              </a:rPr>
              <a:t>在完成每个步骤后更新D步骤状态，确保始终显示最新的8D状态。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CE0361-F3DE-4747-8E9D-25F75129BB76}"/>
              </a:ext>
            </a:extLst>
          </p:cNvPr>
          <p:cNvSpPr/>
          <p:nvPr/>
        </p:nvSpPr>
        <p:spPr>
          <a:xfrm>
            <a:off x="6301044" y="2429161"/>
            <a:ext cx="912558" cy="212436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ea typeface="宋体" panose="02010600030101010101" pitchFamily="2" charset="-122"/>
            </a:endParaRPr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7754C6B9-8D94-474B-8DB7-C1C81B1A4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4727" y="2249628"/>
            <a:ext cx="1053727" cy="97704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点击“</a:t>
            </a:r>
            <a:r>
              <a:rPr lang="en-US" sz="1100" dirty="0" err="1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更改D步骤状态</a:t>
            </a:r>
            <a:r>
              <a:rPr lang="en-US" sz="1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”（Change D-Step Status） 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FF77F33-8CFA-4D5A-B36E-33E304B7B8F2}"/>
              </a:ext>
            </a:extLst>
          </p:cNvPr>
          <p:cNvCxnSpPr>
            <a:cxnSpLocks/>
            <a:stCxn id="17" idx="1"/>
            <a:endCxn id="16" idx="3"/>
          </p:cNvCxnSpPr>
          <p:nvPr/>
        </p:nvCxnSpPr>
        <p:spPr>
          <a:xfrm flipH="1" flipV="1">
            <a:off x="7213602" y="2535379"/>
            <a:ext cx="591125" cy="202773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166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234"/>
            <a:ext cx="8229600" cy="1084221"/>
          </a:xfrm>
        </p:spPr>
        <p:txBody>
          <a:bodyPr/>
          <a:lstStyle/>
          <a:p>
            <a:r>
              <a:rPr lang="en-US" baseline="0" dirty="0" err="1">
                <a:ea typeface="宋体" panose="02010600030101010101" pitchFamily="2" charset="-122"/>
              </a:rPr>
              <a:t>供应商使用安朗杰PRISM</a:t>
            </a:r>
            <a:r>
              <a:rPr lang="en-US" baseline="0" dirty="0">
                <a:ea typeface="宋体" panose="02010600030101010101" pitchFamily="2" charset="-122"/>
              </a:rPr>
              <a:t> 8D系统的一般性说明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b="1" baseline="0">
                <a:ea typeface="宋体" panose="02010600030101010101" pitchFamily="2" charset="-122"/>
              </a:rPr>
              <a:t>什么是PRISM？如何访问它？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baseline="0">
              <a:ea typeface="宋体" panose="02010600030101010101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aseline="0">
                <a:ea typeface="宋体" panose="02010600030101010101" pitchFamily="2" charset="-122"/>
              </a:rPr>
              <a:t>仅限D0的8D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baseline="0">
              <a:ea typeface="宋体" panose="02010600030101010101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aseline="0">
                <a:ea typeface="宋体" panose="02010600030101010101" pitchFamily="2" charset="-122"/>
              </a:rPr>
              <a:t>完整8D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baseline="0">
              <a:ea typeface="宋体" panose="02010600030101010101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baseline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253436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951941E-A9F5-4B60-A928-BBBEEAC021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28" t="20467" r="62626" b="44806"/>
          <a:stretch/>
        </p:blipFill>
        <p:spPr>
          <a:xfrm>
            <a:off x="457200" y="799794"/>
            <a:ext cx="6800736" cy="31344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宋体" panose="02010600030101010101" pitchFamily="2" charset="-122"/>
              </a:rPr>
              <a:t>完整8D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7CEBAF-3E43-4691-8F5D-84676870A0B7}"/>
              </a:ext>
            </a:extLst>
          </p:cNvPr>
          <p:cNvSpPr/>
          <p:nvPr/>
        </p:nvSpPr>
        <p:spPr>
          <a:xfrm>
            <a:off x="1830645" y="1606159"/>
            <a:ext cx="1283853" cy="1967346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ea typeface="宋体" panose="02010600030101010101" pitchFamily="2" charset="-122"/>
            </a:endParaRP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09A2643F-BA3F-4714-A3B0-87B523525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7728" y="1751858"/>
            <a:ext cx="1256145" cy="164349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在下拉列表中，根据当前采取的动作和加载到8D的信息选择适当的状态 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1DC77FD-4B8A-48DC-BED6-EF62C5B33C8E}"/>
              </a:ext>
            </a:extLst>
          </p:cNvPr>
          <p:cNvCxnSpPr>
            <a:cxnSpLocks/>
            <a:stCxn id="12" idx="1"/>
            <a:endCxn id="14" idx="3"/>
          </p:cNvCxnSpPr>
          <p:nvPr/>
        </p:nvCxnSpPr>
        <p:spPr>
          <a:xfrm flipH="1">
            <a:off x="3114498" y="2573606"/>
            <a:ext cx="4303230" cy="16226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AB40727A-3FD6-4EC1-B8A1-9BD6138726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0" t="72538" r="51225" b="15669"/>
          <a:stretch/>
        </p:blipFill>
        <p:spPr>
          <a:xfrm>
            <a:off x="637309" y="4229461"/>
            <a:ext cx="3990109" cy="490878"/>
          </a:xfrm>
          <a:prstGeom prst="rect">
            <a:avLst/>
          </a:prstGeom>
        </p:spPr>
      </p:pic>
      <p:sp>
        <p:nvSpPr>
          <p:cNvPr id="16" name="Text Box 2">
            <a:extLst>
              <a:ext uri="{FF2B5EF4-FFF2-40B4-BE49-F238E27FC236}">
                <a16:creationId xmlns:a16="http://schemas.microsoft.com/office/drawing/2014/main" id="{C9A627CA-E22C-4B8D-A663-56A4161DF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9164" y="4901736"/>
            <a:ext cx="5394036" cy="13161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您还可以使用这些复选框：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en-US" sz="11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在8D详细信息报告中显示此行动（建议选中）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en-US" sz="11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使用PRISM向整个8D团队群发一封电子邮件（建议选中，特别是在D步骤状态更新为“完成至D8”（Complete through D8）时）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en-US" sz="110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始终记得点击“保存并返回”（Save and Return）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F2BC5E-BAF0-4631-9D36-96FDCE309DF9}"/>
              </a:ext>
            </a:extLst>
          </p:cNvPr>
          <p:cNvSpPr/>
          <p:nvPr/>
        </p:nvSpPr>
        <p:spPr>
          <a:xfrm>
            <a:off x="637309" y="4227512"/>
            <a:ext cx="3990108" cy="475365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ea typeface="宋体" panose="02010600030101010101" pitchFamily="2" charset="-122"/>
            </a:endParaRP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D7E9C243-E66B-4594-8767-0743632855B0}"/>
              </a:ext>
            </a:extLst>
          </p:cNvPr>
          <p:cNvSpPr/>
          <p:nvPr/>
        </p:nvSpPr>
        <p:spPr>
          <a:xfrm>
            <a:off x="637308" y="3111955"/>
            <a:ext cx="277090" cy="317045"/>
          </a:xfrm>
          <a:prstGeom prst="leftBrac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ea typeface="宋体" panose="02010600030101010101" pitchFamily="2" charset="-122"/>
            </a:endParaRPr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ED55030C-6060-4E4C-B2C4-AFC77D601B77}"/>
              </a:ext>
            </a:extLst>
          </p:cNvPr>
          <p:cNvCxnSpPr>
            <a:stCxn id="18" idx="1"/>
            <a:endCxn id="17" idx="1"/>
          </p:cNvCxnSpPr>
          <p:nvPr/>
        </p:nvCxnSpPr>
        <p:spPr>
          <a:xfrm rot="10800000" flipH="1" flipV="1">
            <a:off x="637307" y="3270477"/>
            <a:ext cx="1" cy="1194717"/>
          </a:xfrm>
          <a:prstGeom prst="curvedConnector3">
            <a:avLst>
              <a:gd name="adj1" fmla="val -22860000000"/>
            </a:avLst>
          </a:prstGeom>
          <a:ln>
            <a:solidFill>
              <a:schemeClr val="bg2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D74EE43A-8F60-48C2-9992-1F8992E00E3D}"/>
              </a:ext>
            </a:extLst>
          </p:cNvPr>
          <p:cNvCxnSpPr>
            <a:cxnSpLocks/>
            <a:stCxn id="17" idx="3"/>
            <a:endCxn id="16" idx="0"/>
          </p:cNvCxnSpPr>
          <p:nvPr/>
        </p:nvCxnSpPr>
        <p:spPr>
          <a:xfrm>
            <a:off x="4627417" y="4465195"/>
            <a:ext cx="498765" cy="436541"/>
          </a:xfrm>
          <a:prstGeom prst="curvedConnector2">
            <a:avLst/>
          </a:prstGeom>
          <a:ln>
            <a:solidFill>
              <a:schemeClr val="bg2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058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>
                <a:ea typeface="宋体" panose="02010600030101010101" pitchFamily="2" charset="-122"/>
              </a:rPr>
              <a:t>完整8D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36D2E02-2470-4891-A2A3-1B31B6854356}"/>
              </a:ext>
            </a:extLst>
          </p:cNvPr>
          <p:cNvSpPr txBox="1">
            <a:spLocks/>
          </p:cNvSpPr>
          <p:nvPr/>
        </p:nvSpPr>
        <p:spPr bwMode="gray">
          <a:xfrm>
            <a:off x="457200" y="841972"/>
            <a:ext cx="8229600" cy="54592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038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11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6075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6668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213" indent="-17145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8788" lvl="1" indent="-285750">
              <a:buFont typeface="Wingdings" panose="05000000000000000000" pitchFamily="2" charset="2"/>
              <a:buChar char="§"/>
            </a:pPr>
            <a:r>
              <a:rPr lang="en-US">
                <a:ea typeface="宋体" panose="02010600030101010101" pitchFamily="2" charset="-122"/>
              </a:rPr>
              <a:t>在供应商将D步骤状态更新为“完成至D8”（Complete through D8）后，由安朗杰负责审查8D中的信息，然后将其标记为完成或要求供应商提供更多信息。  </a:t>
            </a:r>
          </a:p>
        </p:txBody>
      </p:sp>
    </p:spTree>
    <p:extLst>
      <p:ext uri="{BB962C8B-B14F-4D97-AF65-F5344CB8AC3E}">
        <p14:creationId xmlns:p14="http://schemas.microsoft.com/office/powerpoint/2010/main" val="1261550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宋体" panose="02010600030101010101" pitchFamily="2" charset="-122"/>
              </a:rPr>
              <a:t>完整8D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555AA5-A8E4-4435-809E-E365690CA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75200"/>
            <a:ext cx="7542393" cy="571500"/>
          </a:xfrm>
        </p:spPr>
        <p:txBody>
          <a:bodyPr/>
          <a:lstStyle/>
          <a:p>
            <a:r>
              <a:rPr lang="en-US">
                <a:ea typeface="宋体" panose="02010600030101010101" pitchFamily="2" charset="-122"/>
              </a:rPr>
              <a:t>备注 – 向团队群发电子邮件功能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7CEBAF-3E43-4691-8F5D-84676870A0B7}"/>
              </a:ext>
            </a:extLst>
          </p:cNvPr>
          <p:cNvSpPr/>
          <p:nvPr/>
        </p:nvSpPr>
        <p:spPr>
          <a:xfrm>
            <a:off x="503380" y="3242461"/>
            <a:ext cx="1704111" cy="719940"/>
          </a:xfrm>
          <a:prstGeom prst="rect">
            <a:avLst/>
          </a:prstGeom>
          <a:noFill/>
          <a:ln w="698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ea typeface="宋体" panose="02010600030101010101" pitchFamily="2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80B94B-C558-4FB3-AEA0-1D693EBBD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08" y="1444234"/>
            <a:ext cx="6999143" cy="4446601"/>
          </a:xfrm>
          <a:prstGeom prst="rect">
            <a:avLst/>
          </a:prstGeom>
        </p:spPr>
      </p:pic>
      <p:sp>
        <p:nvSpPr>
          <p:cNvPr id="11" name="Text Box 2">
            <a:extLst>
              <a:ext uri="{FF2B5EF4-FFF2-40B4-BE49-F238E27FC236}">
                <a16:creationId xmlns:a16="http://schemas.microsoft.com/office/drawing/2014/main" id="{BBDA66E6-26FF-48FF-8A4D-8364981CA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2967" y="1918201"/>
            <a:ext cx="1583168" cy="271845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点击“向团队群发电子邮件”（Email Team），PRISM系统将基于8D自动向整个团队群发一封电子邮件。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该电子邮件也可以存储在PRISM中，并显示在8D日志中以备记录保存。 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B51776-82D6-4C38-9C84-77032EAD9812}"/>
              </a:ext>
            </a:extLst>
          </p:cNvPr>
          <p:cNvSpPr/>
          <p:nvPr/>
        </p:nvSpPr>
        <p:spPr>
          <a:xfrm>
            <a:off x="221671" y="5216338"/>
            <a:ext cx="1588657" cy="297770"/>
          </a:xfrm>
          <a:prstGeom prst="rect">
            <a:avLst/>
          </a:prstGeom>
          <a:noFill/>
          <a:ln w="698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0857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234"/>
            <a:ext cx="8229600" cy="502330"/>
          </a:xfrm>
        </p:spPr>
        <p:txBody>
          <a:bodyPr/>
          <a:lstStyle/>
          <a:p>
            <a:r>
              <a:rPr lang="en-US">
                <a:ea typeface="宋体" panose="02010600030101010101" pitchFamily="2" charset="-122"/>
              </a:rPr>
              <a:t>资源 – 供应商门户上的用户指南</a:t>
            </a:r>
            <a:endParaRPr lang="en-US">
              <a:solidFill>
                <a:srgbClr val="002060"/>
              </a:solidFill>
              <a:ea typeface="宋体" panose="02010600030101010101" pitchFamily="2" charset="-122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C7606A9-D02F-4F01-A5A7-D6257AF691E8}"/>
              </a:ext>
            </a:extLst>
          </p:cNvPr>
          <p:cNvSpPr txBox="1">
            <a:spLocks/>
          </p:cNvSpPr>
          <p:nvPr/>
        </p:nvSpPr>
        <p:spPr bwMode="gray">
          <a:xfrm>
            <a:off x="384560" y="1880075"/>
            <a:ext cx="2505785" cy="2922661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 err="1">
                <a:ea typeface="宋体" panose="02010600030101010101" pitchFamily="2" charset="-122"/>
                <a:hlinkClick r:id="rId3"/>
              </a:rPr>
              <a:t>安朗杰供应商门户链接</a:t>
            </a:r>
            <a:endParaRPr lang="en-US" sz="1800" dirty="0">
              <a:ea typeface="宋体" panose="02010600030101010101" pitchFamily="2" charset="-122"/>
            </a:endParaRPr>
          </a:p>
          <a:p>
            <a:pPr algn="ctr"/>
            <a:endParaRPr lang="en-US" sz="1100" dirty="0">
              <a:ea typeface="宋体" panose="02010600030101010101" pitchFamily="2" charset="-122"/>
            </a:endParaRPr>
          </a:p>
          <a:p>
            <a:pPr algn="ctr"/>
            <a:endParaRPr lang="en-US" sz="1000" dirty="0">
              <a:ea typeface="宋体" panose="02010600030101010101" pitchFamily="2" charset="-122"/>
            </a:endParaRPr>
          </a:p>
          <a:p>
            <a:pPr algn="ctr"/>
            <a:r>
              <a:rPr lang="en-US" sz="1000" dirty="0">
                <a:ea typeface="宋体" panose="02010600030101010101" pitchFamily="2" charset="-122"/>
              </a:rPr>
              <a:t>https://www.allegion.com/corp/en/footer/policies/supplier-portal.html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DD46B7F-A2B5-4F02-9AC7-D47FD0155685}"/>
              </a:ext>
            </a:extLst>
          </p:cNvPr>
          <p:cNvGrpSpPr/>
          <p:nvPr/>
        </p:nvGrpSpPr>
        <p:grpSpPr>
          <a:xfrm>
            <a:off x="3357651" y="872275"/>
            <a:ext cx="4111373" cy="5824174"/>
            <a:chOff x="2357793" y="811068"/>
            <a:chExt cx="3590925" cy="554355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41FA400-4693-4127-A813-7CCC21C8E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57793" y="811068"/>
              <a:ext cx="3590925" cy="554355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665FC6B-D3FE-4649-964F-8AD72DE265DC}"/>
                </a:ext>
              </a:extLst>
            </p:cNvPr>
            <p:cNvSpPr/>
            <p:nvPr/>
          </p:nvSpPr>
          <p:spPr>
            <a:xfrm>
              <a:off x="5033473" y="4862558"/>
              <a:ext cx="915245" cy="1394096"/>
            </a:xfrm>
            <a:prstGeom prst="rect">
              <a:avLst/>
            </a:prstGeom>
            <a:noFill/>
            <a:ln w="38100"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70023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89711" y="244444"/>
            <a:ext cx="6310265" cy="6255944"/>
          </a:xfrm>
        </p:spPr>
        <p:txBody>
          <a:bodyPr>
            <a:normAutofit/>
          </a:bodyPr>
          <a:lstStyle/>
          <a:p>
            <a:r>
              <a:rPr lang="en-US" sz="2000" baseline="0">
                <a:ea typeface="宋体" panose="02010600030101010101" pitchFamily="2" charset="-122"/>
              </a:rPr>
              <a:t>目前的安朗杰PRISM管理员</a:t>
            </a:r>
            <a:br>
              <a:rPr lang="en-US" sz="2000" baseline="0" dirty="0">
                <a:ea typeface="宋体" panose="02010600030101010101" pitchFamily="2" charset="-122"/>
              </a:rPr>
            </a:br>
            <a:br>
              <a:rPr lang="en-US" sz="2000" baseline="0" dirty="0">
                <a:ea typeface="宋体" panose="02010600030101010101" pitchFamily="2" charset="-122"/>
              </a:rPr>
            </a:br>
            <a:r>
              <a:rPr lang="en-US" sz="2000" baseline="0">
                <a:ea typeface="宋体" panose="02010600030101010101" pitchFamily="2" charset="-122"/>
              </a:rPr>
              <a:t>Mike Bellis</a:t>
            </a:r>
            <a:br>
              <a:rPr lang="en-US" sz="2000" baseline="0" dirty="0">
                <a:ea typeface="宋体" panose="02010600030101010101" pitchFamily="2" charset="-122"/>
              </a:rPr>
            </a:br>
            <a:r>
              <a:rPr lang="en-US" sz="2000" baseline="0">
                <a:ea typeface="宋体" panose="02010600030101010101" pitchFamily="2" charset="-122"/>
              </a:rPr>
              <a:t>(317) 703-5412</a:t>
            </a:r>
            <a:br>
              <a:rPr lang="en-US" sz="2000" baseline="0" dirty="0">
                <a:ea typeface="宋体" panose="02010600030101010101" pitchFamily="2" charset="-122"/>
              </a:rPr>
            </a:br>
            <a:r>
              <a:rPr lang="en-US" sz="2000" baseline="0">
                <a:ea typeface="宋体" panose="02010600030101010101" pitchFamily="2" charset="-122"/>
                <a:hlinkClick r:id="rId3"/>
              </a:rPr>
              <a:t>michael.bellis@allegion.com</a:t>
            </a:r>
            <a:br>
              <a:rPr lang="en-US" sz="2000" baseline="0" dirty="0">
                <a:ea typeface="宋体" panose="02010600030101010101" pitchFamily="2" charset="-122"/>
              </a:rPr>
            </a:br>
            <a:br>
              <a:rPr lang="en-US" sz="2000" baseline="0" dirty="0">
                <a:ea typeface="宋体" panose="02010600030101010101" pitchFamily="2" charset="-122"/>
              </a:rPr>
            </a:br>
            <a:r>
              <a:rPr lang="en-US" sz="2000" baseline="0">
                <a:ea typeface="宋体" panose="02010600030101010101" pitchFamily="2" charset="-122"/>
              </a:rPr>
              <a:t>Molly Krich </a:t>
            </a:r>
            <a:br>
              <a:rPr lang="en-US" sz="2000" baseline="0" dirty="0">
                <a:ea typeface="宋体" panose="02010600030101010101" pitchFamily="2" charset="-122"/>
              </a:rPr>
            </a:br>
            <a:r>
              <a:rPr lang="en-US" sz="2000" baseline="0">
                <a:ea typeface="宋体" panose="02010600030101010101" pitchFamily="2" charset="-122"/>
              </a:rPr>
              <a:t>(805) 915-9959 </a:t>
            </a:r>
            <a:br>
              <a:rPr lang="en-US" sz="2000" baseline="0" dirty="0">
                <a:ea typeface="宋体" panose="02010600030101010101" pitchFamily="2" charset="-122"/>
              </a:rPr>
            </a:br>
            <a:r>
              <a:rPr lang="en-US" sz="2000" baseline="0">
                <a:ea typeface="宋体" panose="02010600030101010101" pitchFamily="2" charset="-122"/>
                <a:hlinkClick r:id="rId4"/>
              </a:rPr>
              <a:t>molly.krich@allegion.com</a:t>
            </a:r>
            <a:br>
              <a:rPr lang="en-US" sz="2000" baseline="0" dirty="0">
                <a:ea typeface="宋体" panose="02010600030101010101" pitchFamily="2" charset="-122"/>
              </a:rPr>
            </a:br>
            <a:br>
              <a:rPr lang="en-US" sz="1600" baseline="0" dirty="0">
                <a:ea typeface="宋体" panose="02010600030101010101" pitchFamily="2" charset="-122"/>
              </a:rPr>
            </a:br>
            <a:endParaRPr lang="en-US" sz="2000" baseline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0530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89711" y="244444"/>
            <a:ext cx="6310265" cy="6255944"/>
          </a:xfrm>
        </p:spPr>
        <p:txBody>
          <a:bodyPr>
            <a:normAutofit/>
          </a:bodyPr>
          <a:lstStyle/>
          <a:p>
            <a:r>
              <a:rPr lang="en-US" sz="2000" baseline="0" dirty="0">
                <a:ea typeface="宋体" panose="02010600030101010101" pitchFamily="2" charset="-122"/>
              </a:rPr>
              <a:t>第2版 – 2019年9月17日</a:t>
            </a:r>
            <a:br>
              <a:rPr lang="en-US" sz="2000" baseline="0" dirty="0">
                <a:ea typeface="宋体" panose="02010600030101010101" pitchFamily="2" charset="-122"/>
              </a:rPr>
            </a:br>
            <a:r>
              <a:rPr lang="en-US" sz="2000" baseline="0" dirty="0" err="1">
                <a:ea typeface="宋体" panose="02010600030101010101" pitchFamily="2" charset="-122"/>
              </a:rPr>
              <a:t>从PDF版本转换并更新了屏幕截图</a:t>
            </a:r>
            <a:br>
              <a:rPr lang="en-US" sz="2000" baseline="0" dirty="0">
                <a:ea typeface="宋体" panose="02010600030101010101" pitchFamily="2" charset="-122"/>
              </a:rPr>
            </a:br>
            <a:br>
              <a:rPr lang="en-US" sz="2000" baseline="0" dirty="0">
                <a:ea typeface="宋体" panose="02010600030101010101" pitchFamily="2" charset="-122"/>
              </a:rPr>
            </a:br>
            <a:r>
              <a:rPr lang="en-US" sz="2000" baseline="0" dirty="0">
                <a:ea typeface="宋体" panose="02010600030101010101" pitchFamily="2" charset="-122"/>
              </a:rPr>
              <a:t>第3版 – 2020年1月14日</a:t>
            </a:r>
            <a:br>
              <a:rPr lang="en-US" sz="2000" baseline="0" dirty="0">
                <a:ea typeface="宋体" panose="02010600030101010101" pitchFamily="2" charset="-122"/>
              </a:rPr>
            </a:br>
            <a:r>
              <a:rPr lang="en-US" sz="2000" baseline="0" dirty="0" err="1">
                <a:ea typeface="宋体" panose="02010600030101010101" pitchFamily="2" charset="-122"/>
              </a:rPr>
              <a:t>更新了所有管理员的联系信息</a:t>
            </a:r>
            <a:br>
              <a:rPr lang="en-US" sz="2000" baseline="0" dirty="0">
                <a:ea typeface="宋体" panose="02010600030101010101" pitchFamily="2" charset="-122"/>
              </a:rPr>
            </a:br>
            <a:r>
              <a:rPr lang="en-US" sz="2000" baseline="0" dirty="0" err="1">
                <a:ea typeface="宋体" panose="02010600030101010101" pitchFamily="2" charset="-122"/>
              </a:rPr>
              <a:t>更新了供应商门户信息</a:t>
            </a:r>
            <a:r>
              <a:rPr lang="en-US" sz="2000" baseline="0" dirty="0">
                <a:ea typeface="宋体" panose="02010600030101010101" pitchFamily="2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794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err="1">
                <a:ea typeface="宋体" panose="02010600030101010101" pitchFamily="2" charset="-122"/>
              </a:rPr>
              <a:t>什么是PRISM</a:t>
            </a:r>
            <a:r>
              <a:rPr lang="en-US" dirty="0">
                <a:ea typeface="宋体" panose="02010600030101010101" pitchFamily="2" charset="-122"/>
              </a:rPr>
              <a:t>？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36D2E02-2470-4891-A2A3-1B31B6854356}"/>
              </a:ext>
            </a:extLst>
          </p:cNvPr>
          <p:cNvSpPr txBox="1">
            <a:spLocks/>
          </p:cNvSpPr>
          <p:nvPr/>
        </p:nvSpPr>
        <p:spPr bwMode="gray">
          <a:xfrm>
            <a:off x="457200" y="841972"/>
            <a:ext cx="8229600" cy="54592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038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11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6075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6668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213" indent="-17145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>
                <a:ea typeface="宋体" panose="02010600030101010101" pitchFamily="2" charset="-122"/>
              </a:rPr>
              <a:t>PRISM是一个基于网络的软件，安朗杰使用它来记录我们供应商群内部的调查结果</a:t>
            </a:r>
            <a:r>
              <a:rPr lang="en-US" dirty="0">
                <a:ea typeface="宋体" panose="02010600030101010101" pitchFamily="2" charset="-122"/>
              </a:rPr>
              <a:t>/</a:t>
            </a:r>
            <a:r>
              <a:rPr lang="en-US" dirty="0" err="1">
                <a:ea typeface="宋体" panose="02010600030101010101" pitchFamily="2" charset="-122"/>
              </a:rPr>
              <a:t>问题</a:t>
            </a:r>
            <a:r>
              <a:rPr lang="en-US" dirty="0">
                <a:ea typeface="宋体" panose="02010600030101010101" pitchFamily="2" charset="-122"/>
              </a:rPr>
              <a:t>/漏损，并使用标准的8D问题解决方法来跟踪相关的问题解决工作。    </a:t>
            </a:r>
          </a:p>
          <a:p>
            <a:pPr marL="458788" lvl="1" indent="-285750">
              <a:buFont typeface="Wingdings" panose="05000000000000000000" pitchFamily="2" charset="2"/>
              <a:buChar char="§"/>
            </a:pPr>
            <a:endParaRPr lang="en-US" dirty="0">
              <a:ea typeface="宋体" panose="02010600030101010101" pitchFamily="2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C11567-6B35-491F-8243-ABA74201C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98" y="2090454"/>
            <a:ext cx="721995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051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>
                <a:ea typeface="宋体" panose="02010600030101010101" pitchFamily="2" charset="-122"/>
              </a:rPr>
              <a:t>如何访问PRISM？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36D2E02-2470-4891-A2A3-1B31B6854356}"/>
              </a:ext>
            </a:extLst>
          </p:cNvPr>
          <p:cNvSpPr txBox="1">
            <a:spLocks/>
          </p:cNvSpPr>
          <p:nvPr/>
        </p:nvSpPr>
        <p:spPr bwMode="gray">
          <a:xfrm>
            <a:off x="457200" y="841972"/>
            <a:ext cx="8229600" cy="54592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038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11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6075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6668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213" indent="-17145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8788" lvl="1" indent="-285750">
              <a:buFont typeface="Wingdings" panose="05000000000000000000" pitchFamily="2" charset="2"/>
              <a:buChar char="§"/>
            </a:pPr>
            <a:r>
              <a:rPr lang="en-US">
                <a:ea typeface="宋体" panose="02010600030101010101" pitchFamily="2" charset="-122"/>
              </a:rPr>
              <a:t>仅在如下情况下，供应商才会获得PRISM帐户和访问权限：</a:t>
            </a:r>
          </a:p>
          <a:p>
            <a:pPr marL="631825" lvl="2" indent="-285750">
              <a:buFont typeface="Wingdings" panose="05000000000000000000" pitchFamily="2" charset="2"/>
              <a:buChar char="§"/>
            </a:pPr>
            <a:r>
              <a:rPr lang="en-US">
                <a:ea typeface="宋体" panose="02010600030101010101" pitchFamily="2" charset="-122"/>
              </a:rPr>
              <a:t>已将您分配至8D团队</a:t>
            </a:r>
          </a:p>
          <a:p>
            <a:pPr marL="631825" lvl="2" indent="-285750">
              <a:buFont typeface="Wingdings" panose="05000000000000000000" pitchFamily="2" charset="2"/>
              <a:buChar char="§"/>
            </a:pPr>
            <a:r>
              <a:rPr lang="en-US">
                <a:ea typeface="宋体" panose="02010600030101010101" pitchFamily="2" charset="-122"/>
              </a:rPr>
              <a:t>已使用</a:t>
            </a:r>
            <a:r>
              <a:rPr lang="en-US" sz="1800" b="1" u="sng">
                <a:ea typeface="宋体" panose="02010600030101010101" pitchFamily="2" charset="-122"/>
              </a:rPr>
              <a:t>个性化</a:t>
            </a:r>
            <a:r>
              <a:rPr lang="en-US" sz="1800">
                <a:ea typeface="宋体" panose="02010600030101010101" pitchFamily="2" charset="-122"/>
              </a:rPr>
              <a:t>公司</a:t>
            </a:r>
            <a:r>
              <a:rPr lang="en-US">
                <a:ea typeface="宋体" panose="02010600030101010101" pitchFamily="2" charset="-122"/>
              </a:rPr>
              <a:t>邮件地址将您分配至8D团队 </a:t>
            </a:r>
          </a:p>
          <a:p>
            <a:pPr marL="458788" lvl="1" indent="-285750">
              <a:buFont typeface="Wingdings" panose="05000000000000000000" pitchFamily="2" charset="2"/>
              <a:buChar char="§"/>
            </a:pPr>
            <a:endParaRPr lang="en-US">
              <a:ea typeface="宋体" panose="02010600030101010101" pitchFamily="2" charset="-122"/>
            </a:endParaRPr>
          </a:p>
          <a:p>
            <a:pPr marL="458788" lvl="1" indent="-285750">
              <a:buFont typeface="Wingdings" panose="05000000000000000000" pitchFamily="2" charset="2"/>
              <a:buChar char="§"/>
            </a:pPr>
            <a:r>
              <a:rPr lang="en-US">
                <a:ea typeface="宋体" panose="02010600030101010101" pitchFamily="2" charset="-122"/>
              </a:rPr>
              <a:t>在您加入团队后收到的邮件示例  </a:t>
            </a:r>
          </a:p>
          <a:p>
            <a:pPr marL="458788" lvl="1" indent="-285750">
              <a:buFont typeface="Wingdings" panose="05000000000000000000" pitchFamily="2" charset="2"/>
              <a:buChar char="§"/>
            </a:pPr>
            <a:endParaRPr lang="en-US">
              <a:ea typeface="宋体" panose="02010600030101010101" pitchFamily="2" charset="-122"/>
            </a:endParaRPr>
          </a:p>
          <a:p>
            <a:pPr marL="631825" lvl="2" indent="-285750">
              <a:buFont typeface="Wingdings" panose="05000000000000000000" pitchFamily="2" charset="2"/>
              <a:buChar char="§"/>
            </a:pPr>
            <a:endParaRPr lang="en-US">
              <a:ea typeface="宋体" panose="02010600030101010101" pitchFamily="2" charset="-122"/>
            </a:endParaRPr>
          </a:p>
          <a:p>
            <a:pPr marL="458788" lvl="1" indent="-285750">
              <a:buFont typeface="Wingdings" panose="05000000000000000000" pitchFamily="2" charset="2"/>
              <a:buChar char="§"/>
            </a:pPr>
            <a:endParaRPr lang="en-US">
              <a:ea typeface="宋体" panose="02010600030101010101" pitchFamily="2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5DE434-24FB-427B-825C-82585B39B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836" y="2459485"/>
            <a:ext cx="5916877" cy="38417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1E3C79E-DB0A-4689-8A89-7208AEBC3A70}"/>
              </a:ext>
            </a:extLst>
          </p:cNvPr>
          <p:cNvSpPr/>
          <p:nvPr/>
        </p:nvSpPr>
        <p:spPr>
          <a:xfrm>
            <a:off x="1126836" y="5809672"/>
            <a:ext cx="5430982" cy="243301"/>
          </a:xfrm>
          <a:prstGeom prst="rect">
            <a:avLst/>
          </a:prstGeom>
          <a:noFill/>
          <a:ln w="762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3223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52047B-5436-4326-B2F9-2748876E2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29" y="1444235"/>
            <a:ext cx="8410999" cy="34944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>
                <a:ea typeface="宋体" panose="02010600030101010101" pitchFamily="2" charset="-122"/>
              </a:rPr>
              <a:t>如何访问PRISM？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36D2E02-2470-4891-A2A3-1B31B6854356}"/>
              </a:ext>
            </a:extLst>
          </p:cNvPr>
          <p:cNvSpPr txBox="1">
            <a:spLocks/>
          </p:cNvSpPr>
          <p:nvPr/>
        </p:nvSpPr>
        <p:spPr bwMode="gray">
          <a:xfrm>
            <a:off x="457200" y="841972"/>
            <a:ext cx="8229600" cy="54592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038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11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6075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6668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213" indent="-17145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>
                <a:ea typeface="宋体" panose="02010600030101010101" pitchFamily="2" charset="-122"/>
              </a:rPr>
              <a:t>登录屏幕：</a:t>
            </a:r>
            <a:r>
              <a:rPr lang="en-US">
                <a:ea typeface="宋体" panose="02010600030101010101" pitchFamily="2" charset="-122"/>
                <a:hlinkClick r:id="rId4"/>
              </a:rPr>
              <a:t>www.global8d.com/allegion</a:t>
            </a:r>
            <a:endParaRPr lang="en-US">
              <a:ea typeface="宋体" panose="02010600030101010101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>
              <a:ea typeface="宋体" panose="02010600030101010101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>
              <a:ea typeface="宋体" panose="02010600030101010101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>
              <a:ea typeface="宋体" panose="02010600030101010101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>
              <a:ea typeface="宋体" panose="02010600030101010101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>
              <a:ea typeface="宋体" panose="02010600030101010101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>
              <a:ea typeface="宋体" panose="02010600030101010101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>
              <a:ea typeface="宋体" panose="02010600030101010101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>
              <a:ea typeface="宋体" panose="02010600030101010101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>
              <a:ea typeface="宋体" panose="02010600030101010101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>
              <a:ea typeface="宋体" panose="02010600030101010101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>
              <a:ea typeface="宋体" panose="02010600030101010101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>
              <a:ea typeface="宋体" panose="02010600030101010101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>
              <a:ea typeface="宋体" panose="02010600030101010101" pitchFamily="2" charset="-122"/>
            </a:endParaRPr>
          </a:p>
          <a:p>
            <a:endParaRPr lang="en-US">
              <a:ea typeface="宋体" panose="02010600030101010101" pitchFamily="2" charset="-122"/>
            </a:endParaRPr>
          </a:p>
          <a:p>
            <a:pPr marL="458788" lvl="1" indent="-285750">
              <a:buFont typeface="Wingdings" panose="05000000000000000000" pitchFamily="2" charset="2"/>
              <a:buChar char="§"/>
            </a:pPr>
            <a:endParaRPr lang="en-US">
              <a:ea typeface="宋体" panose="02010600030101010101" pitchFamily="2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0146E0-C72C-4978-9C18-D1C121E3F9BB}"/>
              </a:ext>
            </a:extLst>
          </p:cNvPr>
          <p:cNvSpPr txBox="1"/>
          <p:nvPr/>
        </p:nvSpPr>
        <p:spPr>
          <a:xfrm>
            <a:off x="347829" y="5156255"/>
            <a:ext cx="8448342" cy="76944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如果您使用网址首次访问该网站（而不是通过电子邮件中的链接</a:t>
            </a:r>
            <a:r>
              <a:rPr lang="en-US" sz="11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），</a:t>
            </a:r>
            <a:r>
              <a:rPr lang="en-US" sz="1100" dirty="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那么您必须申请访问权限</a:t>
            </a:r>
            <a:r>
              <a:rPr lang="en-US" sz="11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。</a:t>
            </a:r>
          </a:p>
          <a:p>
            <a:pPr algn="ctr"/>
            <a:endParaRPr lang="en-US" sz="110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algn="ctr"/>
            <a:r>
              <a:rPr lang="en-US" sz="1100" u="sng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使用您收到通知邮件的同一个邮件地址或已知关联到8D的邮件地址</a:t>
            </a:r>
            <a:r>
              <a:rPr lang="en-US" sz="11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完成注册流程，如果您已被分配至团队（通过该邮件地址），</a:t>
            </a:r>
            <a:r>
              <a:rPr lang="en-US" sz="1100" dirty="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您将立即获得安朗杰PRISM系统的访问权限</a:t>
            </a:r>
            <a:r>
              <a:rPr lang="en-US" sz="11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。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E90BFD9-A9A7-4E69-9418-03D9AB62E676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4572000" y="3429001"/>
            <a:ext cx="0" cy="1727254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750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>
                <a:ea typeface="宋体" panose="02010600030101010101" pitchFamily="2" charset="-122"/>
              </a:rPr>
              <a:t>如何访问PRISM？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36D2E02-2470-4891-A2A3-1B31B6854356}"/>
              </a:ext>
            </a:extLst>
          </p:cNvPr>
          <p:cNvSpPr txBox="1">
            <a:spLocks/>
          </p:cNvSpPr>
          <p:nvPr/>
        </p:nvSpPr>
        <p:spPr bwMode="gray">
          <a:xfrm>
            <a:off x="541511" y="1120985"/>
            <a:ext cx="2678545" cy="1328571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038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11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6075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6668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213" indent="-17145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>
                <a:ea typeface="宋体" panose="02010600030101010101" pitchFamily="2" charset="-122"/>
              </a:rPr>
              <a:t>来自PRISM系统的所有通知邮件将显示为来自安朗杰联系人或</a:t>
            </a:r>
            <a:r>
              <a:rPr lang="en-US" sz="1400">
                <a:ea typeface="宋体" panose="02010600030101010101" pitchFamily="2" charset="-122"/>
                <a:hlinkClick r:id="rId3"/>
              </a:rPr>
              <a:t>support@prismportal.net</a:t>
            </a:r>
            <a:endParaRPr lang="en-US" sz="1100">
              <a:ea typeface="宋体" panose="02010600030101010101" pitchFamily="2" charset="-122"/>
            </a:endParaRPr>
          </a:p>
          <a:p>
            <a:pPr marL="458788" lvl="1" indent="-285750">
              <a:buFont typeface="Wingdings" panose="05000000000000000000" pitchFamily="2" charset="2"/>
              <a:buChar char="§"/>
            </a:pPr>
            <a:endParaRPr lang="en-US">
              <a:ea typeface="宋体" panose="02010600030101010101" pitchFamily="2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24882D-BF9E-482E-8748-877655DE867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220056" y="766657"/>
            <a:ext cx="5619144" cy="25359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216AC0-EF64-493A-9D54-370AA17822DC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21851" y="4079991"/>
            <a:ext cx="8095673" cy="22638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5990B2D-A0F4-4FF6-8F17-719CDE755807}"/>
              </a:ext>
            </a:extLst>
          </p:cNvPr>
          <p:cNvSpPr txBox="1">
            <a:spLocks/>
          </p:cNvSpPr>
          <p:nvPr/>
        </p:nvSpPr>
        <p:spPr bwMode="gray">
          <a:xfrm>
            <a:off x="217805" y="3520383"/>
            <a:ext cx="8621395" cy="822882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038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11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6075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6668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213" indent="-17145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>
                <a:ea typeface="宋体" panose="02010600030101010101" pitchFamily="2" charset="-122"/>
              </a:rPr>
              <a:t>登录PRISM后，您将看到如下屏幕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>
                <a:ea typeface="宋体" panose="02010600030101010101" pitchFamily="2" charset="-122"/>
              </a:rPr>
              <a:t>其中仅包括您所属团队的8D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>
              <a:ea typeface="宋体" panose="02010600030101010101" pitchFamily="2" charset="-122"/>
            </a:endParaRPr>
          </a:p>
          <a:p>
            <a:pPr marL="458788" lvl="1" indent="-285750">
              <a:buFont typeface="Wingdings" panose="05000000000000000000" pitchFamily="2" charset="2"/>
              <a:buChar char="§"/>
            </a:pPr>
            <a:endParaRPr lang="en-US">
              <a:ea typeface="宋体" panose="02010600030101010101" pitchFamily="2" charset="-122"/>
            </a:endParaRPr>
          </a:p>
          <a:p>
            <a:pPr marL="458788" lvl="1" indent="-285750">
              <a:buFont typeface="Wingdings" panose="05000000000000000000" pitchFamily="2" charset="2"/>
              <a:buChar char="§"/>
            </a:pPr>
            <a:endParaRPr lang="en-US">
              <a:ea typeface="宋体" panose="02010600030101010101" pitchFamily="2" charset="-122"/>
            </a:endParaRPr>
          </a:p>
          <a:p>
            <a:pPr marL="458788" lvl="1" indent="-285750">
              <a:buFont typeface="Wingdings" panose="05000000000000000000" pitchFamily="2" charset="2"/>
              <a:buChar char="§"/>
            </a:pPr>
            <a:endParaRPr lang="en-US">
              <a:ea typeface="宋体" panose="02010600030101010101" pitchFamily="2" charset="-122"/>
            </a:endParaRPr>
          </a:p>
          <a:p>
            <a:pPr lvl="1" indent="0">
              <a:buNone/>
            </a:pPr>
            <a:endParaRPr lang="en-US">
              <a:ea typeface="宋体" panose="02010600030101010101" pitchFamily="2" charset="-122"/>
            </a:endParaRPr>
          </a:p>
          <a:p>
            <a:pPr lvl="1" indent="0">
              <a:buNone/>
            </a:pPr>
            <a:endParaRPr lang="en-US">
              <a:ea typeface="宋体" panose="02010600030101010101" pitchFamily="2" charset="-122"/>
            </a:endParaRPr>
          </a:p>
          <a:p>
            <a:pPr marL="458788" lvl="1" indent="-285750">
              <a:buFont typeface="Wingdings" panose="05000000000000000000" pitchFamily="2" charset="2"/>
              <a:buChar char="§"/>
            </a:pPr>
            <a:endParaRPr lang="en-US">
              <a:ea typeface="宋体" panose="02010600030101010101" pitchFamily="2" charset="-12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13B013-0BF6-4D0F-8054-259E93A70CEF}"/>
              </a:ext>
            </a:extLst>
          </p:cNvPr>
          <p:cNvSpPr/>
          <p:nvPr/>
        </p:nvSpPr>
        <p:spPr>
          <a:xfrm>
            <a:off x="4922982" y="1627000"/>
            <a:ext cx="1939636" cy="330663"/>
          </a:xfrm>
          <a:prstGeom prst="rect">
            <a:avLst/>
          </a:prstGeom>
          <a:noFill/>
          <a:ln w="762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a typeface="宋体" panose="02010600030101010101" pitchFamily="2" charset="-122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F5E54F-7E08-4E01-B494-21FC48ABFDD2}"/>
              </a:ext>
            </a:extLst>
          </p:cNvPr>
          <p:cNvSpPr/>
          <p:nvPr/>
        </p:nvSpPr>
        <p:spPr>
          <a:xfrm>
            <a:off x="4922981" y="2349729"/>
            <a:ext cx="2272145" cy="402707"/>
          </a:xfrm>
          <a:prstGeom prst="rect">
            <a:avLst/>
          </a:prstGeom>
          <a:noFill/>
          <a:ln w="762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a typeface="宋体" panose="02010600030101010101" pitchFamily="2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95794B-C99A-48FF-AA3F-3314D6E64C25}"/>
              </a:ext>
            </a:extLst>
          </p:cNvPr>
          <p:cNvSpPr/>
          <p:nvPr/>
        </p:nvSpPr>
        <p:spPr>
          <a:xfrm>
            <a:off x="521851" y="4070755"/>
            <a:ext cx="8095673" cy="2263824"/>
          </a:xfrm>
          <a:prstGeom prst="rect">
            <a:avLst/>
          </a:prstGeom>
          <a:noFill/>
          <a:ln w="762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93252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>
                <a:ea typeface="宋体" panose="02010600030101010101" pitchFamily="2" charset="-122"/>
              </a:rPr>
              <a:t>仅限D0的8D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36D2E02-2470-4891-A2A3-1B31B6854356}"/>
              </a:ext>
            </a:extLst>
          </p:cNvPr>
          <p:cNvSpPr txBox="1">
            <a:spLocks/>
          </p:cNvSpPr>
          <p:nvPr/>
        </p:nvSpPr>
        <p:spPr bwMode="gray">
          <a:xfrm>
            <a:off x="457200" y="841972"/>
            <a:ext cx="8229600" cy="54592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038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11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6075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6668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213" indent="-17145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8788" lvl="1" indent="-285750">
              <a:buFont typeface="Wingdings" panose="05000000000000000000" pitchFamily="2" charset="2"/>
              <a:buChar char="§"/>
            </a:pPr>
            <a:r>
              <a:rPr lang="en-US" dirty="0" err="1">
                <a:ea typeface="宋体" panose="02010600030101010101" pitchFamily="2" charset="-122"/>
              </a:rPr>
              <a:t>不需要正式的问题解决</a:t>
            </a:r>
            <a:r>
              <a:rPr lang="en-US" dirty="0">
                <a:ea typeface="宋体" panose="02010600030101010101" pitchFamily="2" charset="-122"/>
              </a:rPr>
              <a:t>。</a:t>
            </a:r>
          </a:p>
          <a:p>
            <a:pPr marL="458788" lvl="1" indent="-285750">
              <a:buFont typeface="Wingdings" panose="05000000000000000000" pitchFamily="2" charset="2"/>
              <a:buChar char="§"/>
            </a:pPr>
            <a:r>
              <a:rPr lang="en-US" dirty="0" err="1">
                <a:ea typeface="宋体" panose="02010600030101010101" pitchFamily="2" charset="-122"/>
              </a:rPr>
              <a:t>供应商负责将可疑库存控制在内部和SOMI中，确保不会将更多的缺陷产品运送至安朗杰</a:t>
            </a:r>
            <a:r>
              <a:rPr lang="en-US" dirty="0">
                <a:ea typeface="宋体" panose="02010600030101010101" pitchFamily="2" charset="-122"/>
              </a:rPr>
              <a:t>。  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A38F62F3-E044-4369-9F45-968D211BC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2152" y="2236932"/>
            <a:ext cx="1325418" cy="30602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在“</a:t>
            </a:r>
            <a:r>
              <a:rPr lang="en-US" sz="1100" dirty="0" err="1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附件</a:t>
            </a:r>
            <a:r>
              <a:rPr lang="en-US" sz="1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”（</a:t>
            </a:r>
            <a:r>
              <a:rPr lang="en-US" sz="1100" dirty="0" err="1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Attachments）和</a:t>
            </a:r>
            <a:r>
              <a:rPr lang="en-US" sz="1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/或“</a:t>
            </a:r>
            <a:r>
              <a:rPr lang="en-US" sz="1100" dirty="0" err="1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行动描述</a:t>
            </a:r>
            <a:r>
              <a:rPr lang="en-US" sz="1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”（Action </a:t>
            </a:r>
            <a:r>
              <a:rPr lang="en-US" sz="1100" dirty="0" err="1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Description）中记录补救措施</a:t>
            </a:r>
            <a:r>
              <a:rPr lang="en-US" sz="1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点击“</a:t>
            </a:r>
            <a:r>
              <a:rPr lang="en-US" sz="1100" dirty="0" err="1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编辑</a:t>
            </a:r>
            <a:r>
              <a:rPr lang="en-US" sz="1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”（Edit）打开可编辑的表单，在完成更改后确保点击“</a:t>
            </a:r>
            <a:r>
              <a:rPr lang="en-US" sz="1100" dirty="0" err="1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保存并返回</a:t>
            </a:r>
            <a:r>
              <a:rPr lang="en-US" sz="1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”（Save and Return）（</a:t>
            </a:r>
            <a:r>
              <a:rPr lang="en-US" sz="1100" dirty="0" err="1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参见下一张幻灯片上的屏幕截图</a:t>
            </a:r>
            <a:r>
              <a:rPr lang="en-US" sz="1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）。 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9DF82D1-CA9C-4487-AF3C-F8A4783FBBCF}"/>
              </a:ext>
            </a:extLst>
          </p:cNvPr>
          <p:cNvGrpSpPr/>
          <p:nvPr/>
        </p:nvGrpSpPr>
        <p:grpSpPr>
          <a:xfrm>
            <a:off x="376382" y="1685664"/>
            <a:ext cx="6984999" cy="4825969"/>
            <a:chOff x="376382" y="1621012"/>
            <a:chExt cx="6984999" cy="482596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3A4CDA9-5009-4577-9C4E-8EE33782133C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76382" y="1621012"/>
              <a:ext cx="6984999" cy="482596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309A8D6-7131-4F10-BE56-14D6AFAD29BE}"/>
                </a:ext>
              </a:extLst>
            </p:cNvPr>
            <p:cNvSpPr/>
            <p:nvPr/>
          </p:nvSpPr>
          <p:spPr>
            <a:xfrm>
              <a:off x="425415" y="3549684"/>
              <a:ext cx="710651" cy="136176"/>
            </a:xfrm>
            <a:prstGeom prst="rect">
              <a:avLst/>
            </a:prstGeom>
            <a:noFill/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ea typeface="宋体" panose="02010600030101010101" pitchFamily="2" charset="-122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B97224B-4347-4B98-9CE9-7B1D0B6E42A1}"/>
                </a:ext>
              </a:extLst>
            </p:cNvPr>
            <p:cNvSpPr/>
            <p:nvPr/>
          </p:nvSpPr>
          <p:spPr>
            <a:xfrm>
              <a:off x="6908799" y="4955151"/>
              <a:ext cx="286327" cy="171031"/>
            </a:xfrm>
            <a:prstGeom prst="rect">
              <a:avLst/>
            </a:pr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ea typeface="宋体" panose="02010600030101010101" pitchFamily="2" charset="-122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73C11BB5-6AC8-47CE-BBDF-A169B12C51D9}"/>
              </a:ext>
            </a:extLst>
          </p:cNvPr>
          <p:cNvSpPr/>
          <p:nvPr/>
        </p:nvSpPr>
        <p:spPr>
          <a:xfrm>
            <a:off x="2037160" y="2695318"/>
            <a:ext cx="5157966" cy="361918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ea typeface="宋体" panose="02010600030101010101" pitchFamily="2" charset="-122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64D7F18-CC46-4ED2-B877-69CDCC00A133}"/>
              </a:ext>
            </a:extLst>
          </p:cNvPr>
          <p:cNvCxnSpPr>
            <a:cxnSpLocks/>
            <a:stCxn id="8" idx="1"/>
            <a:endCxn id="9" idx="3"/>
          </p:cNvCxnSpPr>
          <p:nvPr/>
        </p:nvCxnSpPr>
        <p:spPr>
          <a:xfrm flipH="1">
            <a:off x="7195126" y="3767073"/>
            <a:ext cx="547026" cy="1338246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193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宋体" panose="02010600030101010101" pitchFamily="2" charset="-122"/>
              </a:rPr>
              <a:t>仅限D0的8D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555AA5-A8E4-4435-809E-E365690CA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72734"/>
            <a:ext cx="2526145" cy="571500"/>
          </a:xfrm>
        </p:spPr>
        <p:txBody>
          <a:bodyPr/>
          <a:lstStyle/>
          <a:p>
            <a:r>
              <a:rPr lang="en-US">
                <a:ea typeface="宋体" panose="02010600030101010101" pitchFamily="2" charset="-122"/>
              </a:rPr>
              <a:t>添加行动描述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E7DFF1-E660-4436-9BB1-178E595B89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198707"/>
            <a:ext cx="5429885" cy="4151513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F2A68830-226C-4877-88B0-A148CAF70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943" y="2717228"/>
            <a:ext cx="2539999" cy="94960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 err="1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在相应的文本框中输入</a:t>
            </a:r>
            <a:r>
              <a:rPr lang="en-US" sz="1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完成后点击“</a:t>
            </a:r>
            <a:r>
              <a:rPr lang="en-US" sz="1100" dirty="0" err="1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保存并返回</a:t>
            </a:r>
            <a:r>
              <a:rPr lang="en-US" sz="1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”（Save and Return）。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DD3C864-9F6B-4153-B0CC-87AD82A66AB6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4572000" y="3192033"/>
            <a:ext cx="1444943" cy="0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4D591D7D-5800-4909-AAB6-9A547FF08290}"/>
              </a:ext>
            </a:extLst>
          </p:cNvPr>
          <p:cNvSpPr/>
          <p:nvPr/>
        </p:nvSpPr>
        <p:spPr>
          <a:xfrm>
            <a:off x="563961" y="5144654"/>
            <a:ext cx="793784" cy="224038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ea typeface="宋体" panose="02010600030101010101" pitchFamily="2" charset="-122"/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0CDF2D2F-B176-44EC-A5F9-FD05AF3F4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763592"/>
            <a:ext cx="7430655" cy="30237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 err="1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备注：这种形式</a:t>
            </a:r>
            <a:r>
              <a:rPr lang="en-US" sz="1400" b="1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（“</a:t>
            </a:r>
            <a:r>
              <a:rPr lang="en-US" sz="1400" b="1" dirty="0" err="1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编辑</a:t>
            </a:r>
            <a:r>
              <a:rPr lang="en-US" sz="1400" b="1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”–“</a:t>
            </a:r>
            <a:r>
              <a:rPr lang="en-US" sz="1400" b="1" dirty="0" err="1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保存并返回</a:t>
            </a:r>
            <a:r>
              <a:rPr lang="en-US" sz="1400" b="1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”）</a:t>
            </a:r>
            <a:r>
              <a:rPr lang="en-US" sz="1400" b="1" dirty="0" err="1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在所有PRISM</a:t>
            </a:r>
            <a:r>
              <a:rPr lang="en-US" sz="1400" b="1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8D更新中都是相同或类似的。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E27AAD-D9CC-4A7E-B1AF-197A7FB00826}"/>
              </a:ext>
            </a:extLst>
          </p:cNvPr>
          <p:cNvSpPr/>
          <p:nvPr/>
        </p:nvSpPr>
        <p:spPr>
          <a:xfrm>
            <a:off x="3149600" y="218762"/>
            <a:ext cx="589049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schemeClr val="bg2"/>
                </a:solidFill>
                <a:latin typeface="+mj-lt"/>
                <a:ea typeface="宋体" panose="02010600030101010101" pitchFamily="2" charset="-122"/>
                <a:cs typeface="+mj-cs"/>
              </a:rPr>
              <a:t>提醒：</a:t>
            </a:r>
          </a:p>
          <a:p>
            <a:r>
              <a:rPr lang="en-US" sz="1600">
                <a:ea typeface="宋体" panose="02010600030101010101" pitchFamily="2" charset="-122"/>
              </a:rPr>
              <a:t>供应商负责将库存控制在内部和SOMI中，确保安朗杰不会收到更多的缺陷产品。  </a:t>
            </a:r>
          </a:p>
        </p:txBody>
      </p:sp>
    </p:spTree>
    <p:extLst>
      <p:ext uri="{BB962C8B-B14F-4D97-AF65-F5344CB8AC3E}">
        <p14:creationId xmlns:p14="http://schemas.microsoft.com/office/powerpoint/2010/main" val="4143490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宋体" panose="02010600030101010101" pitchFamily="2" charset="-122"/>
              </a:rPr>
              <a:t>仅限D0的8D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555AA5-A8E4-4435-809E-E365690CA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72734"/>
            <a:ext cx="2526145" cy="351027"/>
          </a:xfrm>
        </p:spPr>
        <p:txBody>
          <a:bodyPr/>
          <a:lstStyle/>
          <a:p>
            <a:r>
              <a:rPr lang="en-US">
                <a:ea typeface="宋体" panose="02010600030101010101" pitchFamily="2" charset="-122"/>
              </a:rPr>
              <a:t>添加附件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01D16547-C209-4A6B-A31A-C5691E997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3259" y="2183268"/>
            <a:ext cx="2184400" cy="162643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点击“编辑”（Edit）打开附件屏幕，如下图所示。  </a:t>
            </a:r>
            <a:r>
              <a:rPr lang="en-US" sz="11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所有格式类型都可以接受。  </a:t>
            </a:r>
            <a:endParaRPr lang="en-US" sz="110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完成上传所有附件后点击“保存并返回”（Save and Return）。  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448D118-9F8D-41CC-8F12-44C4E3E6DA6B}"/>
              </a:ext>
            </a:extLst>
          </p:cNvPr>
          <p:cNvGrpSpPr/>
          <p:nvPr/>
        </p:nvGrpSpPr>
        <p:grpSpPr>
          <a:xfrm>
            <a:off x="166687" y="1278773"/>
            <a:ext cx="5585253" cy="3024769"/>
            <a:chOff x="166688" y="1278774"/>
            <a:chExt cx="4931785" cy="24065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1D5B727-1FBA-44F5-AD17-07E569F8B0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28240"/>
            <a:stretch/>
          </p:blipFill>
          <p:spPr>
            <a:xfrm>
              <a:off x="166688" y="1278774"/>
              <a:ext cx="4931785" cy="240653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F1C701D-9BA1-4902-B7CB-45865F0C2646}"/>
                </a:ext>
              </a:extLst>
            </p:cNvPr>
            <p:cNvSpPr/>
            <p:nvPr/>
          </p:nvSpPr>
          <p:spPr>
            <a:xfrm>
              <a:off x="4849091" y="2520554"/>
              <a:ext cx="249382" cy="249698"/>
            </a:xfrm>
            <a:prstGeom prst="rect">
              <a:avLst/>
            </a:pr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ea typeface="宋体" panose="02010600030101010101" pitchFamily="2" charset="-122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BD2D4FD-F12E-400D-914F-27E330523B57}"/>
              </a:ext>
            </a:extLst>
          </p:cNvPr>
          <p:cNvGrpSpPr/>
          <p:nvPr/>
        </p:nvGrpSpPr>
        <p:grpSpPr>
          <a:xfrm>
            <a:off x="3445165" y="4303542"/>
            <a:ext cx="5536188" cy="2407885"/>
            <a:chOff x="3796145" y="4687401"/>
            <a:chExt cx="5185207" cy="20240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188EA50-70D9-41B8-9010-6A00C1224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96145" y="4687401"/>
              <a:ext cx="5185207" cy="2024026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24F4FDF-47AA-4B67-82CE-92EC818F7FD2}"/>
                </a:ext>
              </a:extLst>
            </p:cNvPr>
            <p:cNvSpPr/>
            <p:nvPr/>
          </p:nvSpPr>
          <p:spPr>
            <a:xfrm>
              <a:off x="4027056" y="6428508"/>
              <a:ext cx="692719" cy="216825"/>
            </a:xfrm>
            <a:prstGeom prst="rect">
              <a:avLst/>
            </a:prstGeom>
            <a:noFill/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ea typeface="宋体" panose="02010600030101010101" pitchFamily="2" charset="-122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A4536589-C858-445B-A467-306503360C02}"/>
              </a:ext>
            </a:extLst>
          </p:cNvPr>
          <p:cNvSpPr/>
          <p:nvPr/>
        </p:nvSpPr>
        <p:spPr>
          <a:xfrm>
            <a:off x="3149600" y="218762"/>
            <a:ext cx="589049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schemeClr val="bg2"/>
                </a:solidFill>
                <a:latin typeface="+mj-lt"/>
                <a:ea typeface="宋体" panose="02010600030101010101" pitchFamily="2" charset="-122"/>
                <a:cs typeface="+mj-cs"/>
              </a:rPr>
              <a:t>提醒：</a:t>
            </a:r>
          </a:p>
          <a:p>
            <a:r>
              <a:rPr lang="en-US" sz="1600">
                <a:ea typeface="宋体" panose="02010600030101010101" pitchFamily="2" charset="-122"/>
              </a:rPr>
              <a:t>供应商负责将库存控制在内部和SOMI中，确保安朗杰不会收到更多的缺陷产品。 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70359E8-1E4B-4F04-B62B-4466A9EF9010}"/>
              </a:ext>
            </a:extLst>
          </p:cNvPr>
          <p:cNvCxnSpPr>
            <a:cxnSpLocks/>
            <a:stCxn id="7" idx="1"/>
            <a:endCxn id="8" idx="3"/>
          </p:cNvCxnSpPr>
          <p:nvPr/>
        </p:nvCxnSpPr>
        <p:spPr>
          <a:xfrm flipH="1">
            <a:off x="5751940" y="2996486"/>
            <a:ext cx="461319" cy="1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D504D8E5-43DE-45A9-B17A-D5E78F9A4D90}"/>
              </a:ext>
            </a:extLst>
          </p:cNvPr>
          <p:cNvSpPr/>
          <p:nvPr/>
        </p:nvSpPr>
        <p:spPr>
          <a:xfrm>
            <a:off x="166686" y="3351874"/>
            <a:ext cx="1329605" cy="204125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0018010"/>
      </p:ext>
    </p:extLst>
  </p:cSld>
  <p:clrMapOvr>
    <a:masterClrMapping/>
  </p:clrMapOvr>
</p:sld>
</file>

<file path=ppt/theme/theme1.xml><?xml version="1.0" encoding="utf-8"?>
<a:theme xmlns:a="http://schemas.openxmlformats.org/drawingml/2006/main" name="ALLE_PPT_Template_expanded_vMay21">
  <a:themeElements>
    <a:clrScheme name="Allegion">
      <a:dk1>
        <a:srgbClr val="000000"/>
      </a:dk1>
      <a:lt1>
        <a:sysClr val="window" lastClr="FFFFFF"/>
      </a:lt1>
      <a:dk2>
        <a:srgbClr val="C05131"/>
      </a:dk2>
      <a:lt2>
        <a:srgbClr val="FF671F"/>
      </a:lt2>
      <a:accent1>
        <a:srgbClr val="007681"/>
      </a:accent1>
      <a:accent2>
        <a:srgbClr val="DC582A"/>
      </a:accent2>
      <a:accent3>
        <a:srgbClr val="509E2F"/>
      </a:accent3>
      <a:accent4>
        <a:srgbClr val="7E5475"/>
      </a:accent4>
      <a:accent5>
        <a:srgbClr val="0076A5"/>
      </a:accent5>
      <a:accent6>
        <a:srgbClr val="FFB500"/>
      </a:accent6>
      <a:hlink>
        <a:srgbClr val="0076A5"/>
      </a:hlink>
      <a:folHlink>
        <a:srgbClr val="7E547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86700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2818ce1-7f5e-47e1-9d61-8cbe702c66c3">
      <UserInfo>
        <DisplayName>Abell, Kenny</DisplayName>
        <AccountId>451</AccountId>
        <AccountType/>
      </UserInfo>
    </SharedWithUsers>
  </documentManagement>
</p:properties>
</file>

<file path=customXml/item2.xml><?xml version="1.0" encoding="utf-8"?>
<root rId="0ee66407-35e6-406b-a733-eff85d74cfed">
  <converter client="fe80::5efe:10.160.96.215%4 (fe80::5efe:10.160.96.215%4)" created="Wed 10-Jun-2020 18:23:48-05:00" dstFile="Supplier_Instructions_for_allegion_PRISM_8Ds_Rev_3_1-2020.xml" id="637274282249778742" parser="8114b4f2-88fd-4938-827c-bbb6c6c6c6d2" server="mstool1.strakertranslations.com (fe80::5efe:10.160.96.215%4)" srcFile="Supplier_Instructions_for_allegion_PRISM_8Ds_Rev_3_1-2020.pptx" tags="true">MsoDocApp.Common, Version=1.0.7455.33413, Culture=neutral, PublicKeyToken=null RELEASE Sat 05/30/2020 18:33:46.99</converter>
  <options freeze="false" dummy="false" mark="false" clean="Both3" split="true"/>
</root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CFDD790335684197C2222D5CD37284" ma:contentTypeVersion="13" ma:contentTypeDescription="Create a new document." ma:contentTypeScope="" ma:versionID="89f08002bed45cc7f647ce7adcdb4bfe">
  <xsd:schema xmlns:xsd="http://www.w3.org/2001/XMLSchema" xmlns:xs="http://www.w3.org/2001/XMLSchema" xmlns:p="http://schemas.microsoft.com/office/2006/metadata/properties" xmlns:ns3="dc46aafc-205e-4dee-a368-cf0dc6658954" xmlns:ns4="92818ce1-7f5e-47e1-9d61-8cbe702c66c3" targetNamespace="http://schemas.microsoft.com/office/2006/metadata/properties" ma:root="true" ma:fieldsID="a33e0f0624605acd7265991ea4c666de" ns3:_="" ns4:_="">
    <xsd:import namespace="dc46aafc-205e-4dee-a368-cf0dc6658954"/>
    <xsd:import namespace="92818ce1-7f5e-47e1-9d61-8cbe702c66c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6aafc-205e-4dee-a368-cf0dc66589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MediaServiceLocation" ma:internalName="MediaServiceLocatio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818ce1-7f5e-47e1-9d61-8cbe702c66c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4A995D-5F42-40EF-ABDB-FC4A0546FD9B}">
  <ds:schemaRefs>
    <ds:schemaRef ds:uri="http://schemas.microsoft.com/office/2006/metadata/properties"/>
    <ds:schemaRef ds:uri="http://schemas.microsoft.com/office/infopath/2007/PartnerControls"/>
    <ds:schemaRef ds:uri="92818ce1-7f5e-47e1-9d61-8cbe702c66c3"/>
  </ds:schemaRefs>
</ds:datastoreItem>
</file>

<file path=customXml/itemProps2.xml><?xml version="1.0" encoding="utf-8"?>
<ds:datastoreItem xmlns:ds="http://schemas.openxmlformats.org/officeDocument/2006/customXml" ds:itemID="{023028CC-5DA3-41BB-8B0B-81E525EEA6D7}">
  <ds:schemaRefs/>
</ds:datastoreItem>
</file>

<file path=customXml/itemProps3.xml><?xml version="1.0" encoding="utf-8"?>
<ds:datastoreItem xmlns:ds="http://schemas.openxmlformats.org/officeDocument/2006/customXml" ds:itemID="{6513D8A2-C3A8-4A7E-B37F-7AD4938B13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46aafc-205e-4dee-a368-cf0dc6658954"/>
    <ds:schemaRef ds:uri="92818ce1-7f5e-47e1-9d61-8cbe702c66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C81FD384-8B35-4744-8BA9-DB2EEE03ED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2893</TotalTime>
  <Words>673</Words>
  <Application>Microsoft Macintosh PowerPoint</Application>
  <PresentationFormat>On-screen Show (4:3)</PresentationFormat>
  <Paragraphs>147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宋体</vt:lpstr>
      <vt:lpstr>Arial</vt:lpstr>
      <vt:lpstr>Calibri</vt:lpstr>
      <vt:lpstr>Lucida Grande</vt:lpstr>
      <vt:lpstr>Times New Roman</vt:lpstr>
      <vt:lpstr>Wingdings</vt:lpstr>
      <vt:lpstr>ALLE_PPT_Template_expanded_vMay21</vt:lpstr>
      <vt:lpstr>安朗杰PRISM 8D 供应商说明</vt:lpstr>
      <vt:lpstr>供应商使用安朗杰PRISM 8D系统的一般性说明 </vt:lpstr>
      <vt:lpstr>什么是PRISM？</vt:lpstr>
      <vt:lpstr>如何访问PRISM？ </vt:lpstr>
      <vt:lpstr>如何访问PRISM？ </vt:lpstr>
      <vt:lpstr>如何访问PRISM？ </vt:lpstr>
      <vt:lpstr>仅限D0的8D </vt:lpstr>
      <vt:lpstr>仅限D0的8D</vt:lpstr>
      <vt:lpstr>仅限D0的8D</vt:lpstr>
      <vt:lpstr>完整8D </vt:lpstr>
      <vt:lpstr>完整8D</vt:lpstr>
      <vt:lpstr>完整8D</vt:lpstr>
      <vt:lpstr>完整8D</vt:lpstr>
      <vt:lpstr>完整8D</vt:lpstr>
      <vt:lpstr>完整8D</vt:lpstr>
      <vt:lpstr>完整8D</vt:lpstr>
      <vt:lpstr>完整8D</vt:lpstr>
      <vt:lpstr>完整8D</vt:lpstr>
      <vt:lpstr>完整8D</vt:lpstr>
      <vt:lpstr>完整8D</vt:lpstr>
      <vt:lpstr>完整8D </vt:lpstr>
      <vt:lpstr>完整8D</vt:lpstr>
      <vt:lpstr>资源 – 供应商门户上的用户指南</vt:lpstr>
      <vt:lpstr>目前的安朗杰PRISM管理员  Mike Bellis (317) 703-5412 michael.bellis@allegion.com  Molly Krich  (805) 915-9959  molly.krich@allegion.com  </vt:lpstr>
      <vt:lpstr>第2版 – 2019年9月17日 从PDF版本转换并更新了屏幕截图  第3版 – 2020年1月14日 更新了所有管理员的联系信息 更新了供应商门户信息 </vt:lpstr>
    </vt:vector>
  </TitlesOfParts>
  <Company>Ingersoll Rand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PowerPoint_Template</dc:title>
  <dc:creator>Stewart, Doshia</dc:creator>
  <cp:lastModifiedBy>Zoe Jin</cp:lastModifiedBy>
  <cp:revision>80</cp:revision>
  <cp:lastPrinted>2014-05-21T12:24:11Z</cp:lastPrinted>
  <dcterms:created xsi:type="dcterms:W3CDTF">2014-05-23T12:33:43Z</dcterms:created>
  <dcterms:modified xsi:type="dcterms:W3CDTF">2020-06-14T08:12:33Z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0x010100C5CFDD790335684197C2222D5CD37284</vt:lpwstr>
  </property>
</Properties>
</file>