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73" r:id="rId6"/>
    <p:sldId id="433" r:id="rId7"/>
    <p:sldId id="404" r:id="rId8"/>
    <p:sldId id="436" r:id="rId9"/>
    <p:sldId id="437" r:id="rId10"/>
    <p:sldId id="441" r:id="rId11"/>
    <p:sldId id="435" r:id="rId12"/>
    <p:sldId id="442" r:id="rId13"/>
    <p:sldId id="456" r:id="rId14"/>
    <p:sldId id="457" r:id="rId15"/>
    <p:sldId id="458" r:id="rId16"/>
    <p:sldId id="467" r:id="rId17"/>
    <p:sldId id="459" r:id="rId18"/>
    <p:sldId id="465" r:id="rId19"/>
    <p:sldId id="464" r:id="rId20"/>
    <p:sldId id="462" r:id="rId21"/>
    <p:sldId id="463" r:id="rId22"/>
    <p:sldId id="466" r:id="rId23"/>
    <p:sldId id="460" r:id="rId24"/>
    <p:sldId id="461" r:id="rId25"/>
    <p:sldId id="468" r:id="rId26"/>
    <p:sldId id="469" r:id="rId27"/>
    <p:sldId id="422" r:id="rId28"/>
    <p:sldId id="432" r:id="rId29"/>
    <p:sldId id="417"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89C603-9B80-4E47-850B-F662D262D82C}">
          <p14:sldIdLst>
            <p14:sldId id="273"/>
            <p14:sldId id="433"/>
            <p14:sldId id="404"/>
            <p14:sldId id="436"/>
            <p14:sldId id="437"/>
            <p14:sldId id="441"/>
            <p14:sldId id="435"/>
            <p14:sldId id="442"/>
            <p14:sldId id="456"/>
            <p14:sldId id="457"/>
            <p14:sldId id="458"/>
            <p14:sldId id="467"/>
            <p14:sldId id="459"/>
            <p14:sldId id="465"/>
            <p14:sldId id="464"/>
            <p14:sldId id="462"/>
            <p14:sldId id="463"/>
            <p14:sldId id="466"/>
            <p14:sldId id="460"/>
            <p14:sldId id="461"/>
            <p14:sldId id="468"/>
            <p14:sldId id="469"/>
            <p14:sldId id="422"/>
            <p14:sldId id="432"/>
            <p14:sldId id="417"/>
          </p14:sldIdLst>
        </p14:section>
        <p14:section name="Closing Slide" id="{8E0A16A9-81F4-4EFA-B3C4-8E54316C98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ch, Molly L" initials="KML" lastIdx="1" clrIdx="0">
    <p:extLst>
      <p:ext uri="{19B8F6BF-5375-455C-9EA6-DF929625EA0E}">
        <p15:presenceInfo xmlns:p15="http://schemas.microsoft.com/office/powerpoint/2012/main" userId="S-1-5-21-518801419-837558100-3897137742-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F3300"/>
    <a:srgbClr val="C05131"/>
    <a:srgbClr val="007681"/>
    <a:srgbClr val="509E2F"/>
    <a:srgbClr val="0076A5"/>
    <a:srgbClr val="E1E1E1"/>
    <a:srgbClr val="939393"/>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78F52-4588-4770-AD68-3BD925FB35BC}" v="8" dt="2020-01-14T15:53:01.310"/>
    <p1510:client id="{6453C1EB-A325-4DE5-A358-ECE4F127F038}" v="1" dt="2020-01-14T15:56:0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autoAdjust="0"/>
    <p:restoredTop sz="91176" autoAdjust="0"/>
  </p:normalViewPr>
  <p:slideViewPr>
    <p:cSldViewPr snapToGrid="0" snapToObjects="1">
      <p:cViewPr varScale="1">
        <p:scale>
          <a:sx n="94" d="100"/>
          <a:sy n="94" d="100"/>
        </p:scale>
        <p:origin x="26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ch, Molly L" userId="32355e2d-ce3e-43b2-b180-c82c5a9b1326" providerId="ADAL" clId="{6453C1EB-A325-4DE5-A358-ECE4F127F038}"/>
    <pc:docChg chg="modSld">
      <pc:chgData name="Krich, Molly L" userId="32355e2d-ce3e-43b2-b180-c82c5a9b1326" providerId="ADAL" clId="{6453C1EB-A325-4DE5-A358-ECE4F127F038}" dt="2020-01-14T15:56:05.506" v="6" actId="20577"/>
      <pc:docMkLst>
        <pc:docMk/>
      </pc:docMkLst>
      <pc:sldChg chg="modSp">
        <pc:chgData name="Krich, Molly L" userId="32355e2d-ce3e-43b2-b180-c82c5a9b1326" providerId="ADAL" clId="{6453C1EB-A325-4DE5-A358-ECE4F127F038}" dt="2020-01-14T15:56:05.506" v="6" actId="20577"/>
        <pc:sldMkLst>
          <pc:docMk/>
          <pc:sldMk cId="3750530400" sldId="432"/>
        </pc:sldMkLst>
        <pc:spChg chg="mod">
          <ac:chgData name="Krich, Molly L" userId="32355e2d-ce3e-43b2-b180-c82c5a9b1326" providerId="ADAL" clId="{6453C1EB-A325-4DE5-A358-ECE4F127F038}" dt="2020-01-14T15:56:05.506" v="6" actId="20577"/>
          <ac:spMkLst>
            <pc:docMk/>
            <pc:sldMk cId="3750530400" sldId="432"/>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103" tIns="48052" rIns="96103" bIns="48052" rtlCol="0"/>
          <a:lstStyle>
            <a:lvl1pPr algn="r">
              <a:defRPr sz="1300"/>
            </a:lvl1pPr>
          </a:lstStyle>
          <a:p>
            <a:fld id="{B9C12EE5-8B6E-45F9-9579-BE7EF53F7C9F}" type="datetimeFigureOut">
              <a:rPr lang="en-US" smtClean="0"/>
              <a:t>6/14/20</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103" tIns="48052" rIns="96103" bIns="48052" rtlCol="0" anchor="b"/>
          <a:lstStyle>
            <a:lvl1pPr algn="r">
              <a:defRPr sz="1300"/>
            </a:lvl1pPr>
          </a:lstStyle>
          <a:p>
            <a:fld id="{832807FC-3362-40BA-A5C9-723C0A07AB76}" type="slidenum">
              <a:rPr lang="en-US" smtClean="0"/>
              <a:t>‹#›</a:t>
            </a:fld>
            <a:endParaRPr lang="en-US" dirty="0"/>
          </a:p>
        </p:txBody>
      </p:sp>
    </p:spTree>
    <p:extLst>
      <p:ext uri="{BB962C8B-B14F-4D97-AF65-F5344CB8AC3E}">
        <p14:creationId xmlns:p14="http://schemas.microsoft.com/office/powerpoint/2010/main" val="254760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813A17A4-BA09-45F4-B2D4-7487CB1126C4}" type="datetimeFigureOut">
              <a:rPr lang="en-US" smtClean="0"/>
              <a:t>6/14/20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03" tIns="48052" rIns="96103" bIns="4805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03" tIns="48052" rIns="96103" bIns="48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D3A75928-3C3E-4838-8C20-94922049B58A}" type="slidenum">
              <a:rPr lang="en-US" smtClean="0"/>
              <a:t>‹#›</a:t>
            </a:fld>
            <a:endParaRPr lang="en-US" dirty="0"/>
          </a:p>
        </p:txBody>
      </p:sp>
    </p:spTree>
    <p:extLst>
      <p:ext uri="{BB962C8B-B14F-4D97-AF65-F5344CB8AC3E}">
        <p14:creationId xmlns:p14="http://schemas.microsoft.com/office/powerpoint/2010/main" val="223801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3</a:t>
            </a:fld>
            <a:endParaRPr lang="en-US" dirty="0"/>
          </a:p>
        </p:txBody>
      </p:sp>
    </p:spTree>
    <p:extLst>
      <p:ext uri="{BB962C8B-B14F-4D97-AF65-F5344CB8AC3E}">
        <p14:creationId xmlns:p14="http://schemas.microsoft.com/office/powerpoint/2010/main" val="75382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25</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31963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4</a:t>
            </a:fld>
            <a:endParaRPr lang="en-US" dirty="0"/>
          </a:p>
        </p:txBody>
      </p:sp>
    </p:spTree>
    <p:extLst>
      <p:ext uri="{BB962C8B-B14F-4D97-AF65-F5344CB8AC3E}">
        <p14:creationId xmlns:p14="http://schemas.microsoft.com/office/powerpoint/2010/main" val="423784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5</a:t>
            </a:fld>
            <a:endParaRPr lang="en-US" dirty="0"/>
          </a:p>
        </p:txBody>
      </p:sp>
    </p:spTree>
    <p:extLst>
      <p:ext uri="{BB962C8B-B14F-4D97-AF65-F5344CB8AC3E}">
        <p14:creationId xmlns:p14="http://schemas.microsoft.com/office/powerpoint/2010/main" val="300382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6</a:t>
            </a:fld>
            <a:endParaRPr lang="en-US" dirty="0"/>
          </a:p>
        </p:txBody>
      </p:sp>
    </p:spTree>
    <p:extLst>
      <p:ext uri="{BB962C8B-B14F-4D97-AF65-F5344CB8AC3E}">
        <p14:creationId xmlns:p14="http://schemas.microsoft.com/office/powerpoint/2010/main" val="14864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7</a:t>
            </a:fld>
            <a:endParaRPr lang="en-US" dirty="0"/>
          </a:p>
        </p:txBody>
      </p:sp>
    </p:spTree>
    <p:extLst>
      <p:ext uri="{BB962C8B-B14F-4D97-AF65-F5344CB8AC3E}">
        <p14:creationId xmlns:p14="http://schemas.microsoft.com/office/powerpoint/2010/main" val="97433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10</a:t>
            </a:fld>
            <a:endParaRPr lang="en-US" dirty="0"/>
          </a:p>
        </p:txBody>
      </p:sp>
    </p:spTree>
    <p:extLst>
      <p:ext uri="{BB962C8B-B14F-4D97-AF65-F5344CB8AC3E}">
        <p14:creationId xmlns:p14="http://schemas.microsoft.com/office/powerpoint/2010/main" val="394087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21</a:t>
            </a:fld>
            <a:endParaRPr lang="en-US" dirty="0"/>
          </a:p>
        </p:txBody>
      </p:sp>
    </p:spTree>
    <p:extLst>
      <p:ext uri="{BB962C8B-B14F-4D97-AF65-F5344CB8AC3E}">
        <p14:creationId xmlns:p14="http://schemas.microsoft.com/office/powerpoint/2010/main" val="37697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het webportal voor leverancier in het Engels, Chinees, Duits, Frans, Hindi, Italiaans, Spaans en Turks</a:t>
            </a:r>
          </a:p>
          <a:p>
            <a:r>
              <a:rPr lang="en-US"/>
              <a:t>In de handleidingen staan screenshots met uitleg in de beschikbare talen</a:t>
            </a:r>
          </a:p>
          <a:p>
            <a:endParaRPr lang="en-US"/>
          </a:p>
        </p:txBody>
      </p:sp>
      <p:sp>
        <p:nvSpPr>
          <p:cNvPr id="4" name="Slide Number Placeholder 3"/>
          <p:cNvSpPr>
            <a:spLocks noGrp="1"/>
          </p:cNvSpPr>
          <p:nvPr>
            <p:ph type="sldNum" sz="quarter" idx="10"/>
          </p:nvPr>
        </p:nvSpPr>
        <p:spPr/>
        <p:txBody>
          <a:bodyPr/>
          <a:lstStyle/>
          <a:p>
            <a:fld id="{D3A75928-3C3E-4838-8C20-94922049B58A}" type="slidenum">
              <a:rPr lang="en-US" smtClean="0"/>
              <a:t>23</a:t>
            </a:fld>
            <a:endParaRPr lang="en-US"/>
          </a:p>
        </p:txBody>
      </p:sp>
    </p:spTree>
    <p:extLst>
      <p:ext uri="{BB962C8B-B14F-4D97-AF65-F5344CB8AC3E}">
        <p14:creationId xmlns:p14="http://schemas.microsoft.com/office/powerpoint/2010/main" val="137668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24</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70981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bwMode="gray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pic>
        <p:nvPicPr>
          <p:cNvPr id="7" name="Picture 6"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64741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1768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5" name="Picture 4" descr="background copy.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white">
          <a:xfrm>
            <a:off x="0" y="0"/>
            <a:ext cx="9144000" cy="6858000"/>
          </a:xfrm>
          <a:prstGeom prst="rect">
            <a:avLst/>
          </a:prstGeom>
        </p:spPr>
      </p:pic>
      <p:sp>
        <p:nvSpPr>
          <p:cNvPr id="8" name="Rectangle 7"/>
          <p:cNvSpPr/>
          <p:nvPr userDrawn="1"/>
        </p:nvSpPr>
        <p:spPr bwMode="blackWhite">
          <a:xfrm>
            <a:off x="226066" y="228600"/>
            <a:ext cx="6400800" cy="6400800"/>
          </a:xfrm>
          <a:prstGeom prst="rect">
            <a:avLst/>
          </a:prstGeom>
          <a:solidFill>
            <a:schemeClr val="bg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sp>
        <p:nvSpPr>
          <p:cNvPr id="9" name="Text Box 6"/>
          <p:cNvSpPr txBox="1">
            <a:spLocks noChangeArrowheads="1"/>
          </p:cNvSpPr>
          <p:nvPr userDrawn="1"/>
        </p:nvSpPr>
        <p:spPr bwMode="auto">
          <a:xfrm>
            <a:off x="7213600" y="3748314"/>
            <a:ext cx="1930400" cy="2881086"/>
          </a:xfrm>
          <a:prstGeom prst="rect">
            <a:avLst/>
          </a:prstGeom>
          <a:solidFill>
            <a:schemeClr val="accent6">
              <a:alpha val="71000"/>
            </a:schemeClr>
          </a:solidFill>
          <a:ln w="9525">
            <a:noFill/>
            <a:miter lim="800000"/>
            <a:headEnd/>
            <a:tailEnd/>
          </a:ln>
        </p:spPr>
        <p:txBody>
          <a:bodyPr wrap="square" lIns="91440">
            <a:noAutofit/>
          </a:bodyPr>
          <a:lstStyle/>
          <a:p>
            <a:pPr marL="0" indent="0">
              <a:buFont typeface="Arial"/>
              <a:buNone/>
            </a:pPr>
            <a:r>
              <a:rPr lang="en-US" sz="800" b="1" dirty="0">
                <a:solidFill>
                  <a:schemeClr val="tx1"/>
                </a:solidFill>
                <a:latin typeface="Arial"/>
                <a:ea typeface="Arial"/>
                <a:cs typeface="Arial"/>
              </a:rPr>
              <a:t>FULL BLEED </a:t>
            </a:r>
            <a:r>
              <a:rPr lang="en-US" sz="800" b="1" baseline="0" dirty="0">
                <a:solidFill>
                  <a:schemeClr val="tx1"/>
                </a:solidFill>
                <a:latin typeface="Arial"/>
                <a:ea typeface="Arial"/>
                <a:cs typeface="Arial"/>
              </a:rPr>
              <a:t>IMAGE COVER</a:t>
            </a:r>
          </a:p>
          <a:p>
            <a:pPr marL="58738" indent="-58738">
              <a:buFont typeface="Arial"/>
              <a:buChar char="•"/>
            </a:pPr>
            <a:r>
              <a:rPr lang="en-US" sz="800" b="0" dirty="0">
                <a:solidFill>
                  <a:schemeClr val="tx1"/>
                </a:solidFill>
                <a:latin typeface="Arial"/>
                <a:ea typeface="Arial"/>
                <a:cs typeface="Arial"/>
              </a:rPr>
              <a:t>Select an image that relates to the presentation subject and aligns to the Allegion </a:t>
            </a:r>
            <a:r>
              <a:rPr lang="en-US" sz="800" b="0" baseline="0" dirty="0">
                <a:solidFill>
                  <a:schemeClr val="tx1"/>
                </a:solidFill>
                <a:latin typeface="Arial"/>
                <a:ea typeface="Arial"/>
                <a:cs typeface="Arial"/>
              </a:rPr>
              <a:t>imagery guidelines</a:t>
            </a:r>
            <a:r>
              <a:rPr lang="en-US" sz="800" b="0" dirty="0">
                <a:solidFill>
                  <a:schemeClr val="tx1"/>
                </a:solidFill>
                <a:latin typeface="Arial"/>
                <a:ea typeface="Arial"/>
                <a:cs typeface="Arial"/>
              </a:rPr>
              <a:t>.</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Ensure the image does not diminish the </a:t>
            </a:r>
            <a:r>
              <a:rPr lang="en-US" sz="800" b="0" kern="1200" baseline="0" dirty="0">
                <a:solidFill>
                  <a:schemeClr val="tx1"/>
                </a:solidFill>
                <a:latin typeface="Arial"/>
                <a:ea typeface="Arial"/>
                <a:cs typeface="Arial"/>
              </a:rPr>
              <a:t>visibility </a:t>
            </a:r>
            <a:r>
              <a:rPr lang="en-US" sz="800" b="0" kern="1200" dirty="0">
                <a:solidFill>
                  <a:schemeClr val="tx1"/>
                </a:solidFill>
                <a:latin typeface="Arial"/>
                <a:ea typeface="Arial"/>
                <a:cs typeface="Arial"/>
              </a:rPr>
              <a:t>of the logo.</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Do not use more than one image.</a:t>
            </a: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CHANGING A PHOTO IN THE IMAGE AREA</a:t>
            </a:r>
          </a:p>
          <a:p>
            <a:pPr marL="58738" indent="-58738">
              <a:buFont typeface="Arial"/>
              <a:buChar char="•"/>
            </a:pPr>
            <a:r>
              <a:rPr lang="en-US" sz="800" dirty="0">
                <a:solidFill>
                  <a:schemeClr val="tx1"/>
                </a:solidFill>
                <a:latin typeface="Arial"/>
                <a:ea typeface="Arial"/>
                <a:cs typeface="Arial"/>
              </a:rPr>
              <a:t>In your menu bar select </a:t>
            </a:r>
            <a:br>
              <a:rPr lang="en-US" sz="800" dirty="0">
                <a:solidFill>
                  <a:schemeClr val="tx1"/>
                </a:solidFill>
                <a:latin typeface="Arial"/>
                <a:ea typeface="Arial"/>
                <a:cs typeface="Arial"/>
              </a:rPr>
            </a:br>
            <a:r>
              <a:rPr lang="en-US" sz="800" dirty="0">
                <a:solidFill>
                  <a:schemeClr val="tx1"/>
                </a:solidFill>
                <a:latin typeface="Arial"/>
                <a:ea typeface="Arial"/>
                <a:cs typeface="Arial"/>
              </a:rPr>
              <a:t>“View” &gt; “Master” &gt; “Slide Master”</a:t>
            </a:r>
          </a:p>
          <a:p>
            <a:pPr marL="58738" indent="-58738">
              <a:buFont typeface="Arial"/>
              <a:buChar char="•"/>
            </a:pPr>
            <a:r>
              <a:rPr lang="en-US" sz="800" dirty="0">
                <a:solidFill>
                  <a:schemeClr val="tx1"/>
                </a:solidFill>
                <a:latin typeface="Arial"/>
                <a:ea typeface="Arial"/>
                <a:cs typeface="Arial"/>
              </a:rPr>
              <a:t>Go to the Title Slide Image Master you wish to change</a:t>
            </a:r>
          </a:p>
          <a:p>
            <a:pPr marL="58738" indent="-58738">
              <a:buFont typeface="Arial"/>
              <a:buChar char="•"/>
            </a:pPr>
            <a:r>
              <a:rPr lang="en-US" sz="800" dirty="0">
                <a:solidFill>
                  <a:schemeClr val="tx1"/>
                </a:solidFill>
                <a:latin typeface="Arial"/>
                <a:ea typeface="Arial"/>
                <a:cs typeface="Arial"/>
              </a:rPr>
              <a:t>Select the image and delete </a:t>
            </a:r>
          </a:p>
          <a:p>
            <a:pPr marL="58738" indent="-58738">
              <a:buFont typeface="Arial"/>
              <a:buChar char="•"/>
            </a:pPr>
            <a:r>
              <a:rPr lang="en-US" sz="800" dirty="0">
                <a:solidFill>
                  <a:schemeClr val="tx1"/>
                </a:solidFill>
                <a:latin typeface="Arial"/>
                <a:ea typeface="Arial"/>
                <a:cs typeface="Arial"/>
              </a:rPr>
              <a:t>Insert</a:t>
            </a:r>
            <a:r>
              <a:rPr lang="en-US" sz="800" baseline="0" dirty="0">
                <a:solidFill>
                  <a:schemeClr val="tx1"/>
                </a:solidFill>
                <a:latin typeface="Arial"/>
                <a:ea typeface="Arial"/>
                <a:cs typeface="Arial"/>
              </a:rPr>
              <a:t> new image/photo on page</a:t>
            </a:r>
            <a:endParaRPr lang="en-US" sz="800" dirty="0">
              <a:solidFill>
                <a:schemeClr val="tx1"/>
              </a:solidFill>
              <a:latin typeface="Arial"/>
              <a:ea typeface="Arial"/>
              <a:cs typeface="Arial"/>
            </a:endParaRPr>
          </a:p>
          <a:p>
            <a:pPr marL="58738" indent="-58738">
              <a:buFont typeface="Arial"/>
              <a:buChar char="•"/>
            </a:pPr>
            <a:r>
              <a:rPr lang="en-US" sz="800" dirty="0">
                <a:solidFill>
                  <a:schemeClr val="tx1"/>
                </a:solidFill>
                <a:latin typeface="Arial"/>
                <a:ea typeface="Arial"/>
                <a:cs typeface="Arial"/>
              </a:rPr>
              <a:t>Once the new image placement is finalized, select </a:t>
            </a:r>
            <a:br>
              <a:rPr lang="en-US" sz="800" dirty="0">
                <a:solidFill>
                  <a:schemeClr val="tx1"/>
                </a:solidFill>
                <a:latin typeface="Arial"/>
                <a:ea typeface="Arial"/>
                <a:cs typeface="Arial"/>
              </a:rPr>
            </a:b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Arrange</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 &gt; </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Send to back</a:t>
            </a:r>
            <a:r>
              <a:rPr lang="ja-JP" altLang="en-US" sz="800" dirty="0">
                <a:solidFill>
                  <a:schemeClr val="tx1"/>
                </a:solidFill>
                <a:latin typeface="Arial"/>
                <a:ea typeface="Arial"/>
                <a:cs typeface="Arial"/>
              </a:rPr>
              <a:t>”</a:t>
            </a:r>
            <a:endParaRPr lang="en-US" sz="800" dirty="0">
              <a:solidFill>
                <a:schemeClr val="tx1"/>
              </a:solidFill>
              <a:latin typeface="Arial"/>
              <a:ea typeface="Arial"/>
              <a:cs typeface="Arial"/>
            </a:endParaRP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DELETE THESE INSTRUCTIONS BEFORE FINAL USE.</a:t>
            </a:r>
          </a:p>
        </p:txBody>
      </p:sp>
      <p:pic>
        <p:nvPicPr>
          <p:cNvPr id="11" name="Picture 10" descr="ALLE_CMYK_V_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18692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4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2863"/>
            <a:ext cx="8229600" cy="4361991"/>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256106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userDrawn="1"/>
        </p:nvSpPr>
        <p:spPr bwMode="black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pic>
        <p:nvPicPr>
          <p:cNvPr id="6" name="Picture 5"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51801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457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648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31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Charts">
    <p:spTree>
      <p:nvGrpSpPr>
        <p:cNvPr id="1" name=""/>
        <p:cNvGrpSpPr/>
        <p:nvPr/>
      </p:nvGrpSpPr>
      <p:grpSpPr>
        <a:xfrm>
          <a:off x="0" y="0"/>
          <a:ext cx="0" cy="0"/>
          <a:chOff x="0" y="0"/>
          <a:chExt cx="0" cy="0"/>
        </a:xfrm>
      </p:grpSpPr>
      <p:sp>
        <p:nvSpPr>
          <p:cNvPr id="8" name="Rectangle 7"/>
          <p:cNvSpPr/>
          <p:nvPr userDrawn="1"/>
        </p:nvSpPr>
        <p:spPr bwMode="white">
          <a:xfrm>
            <a:off x="3264645" y="452157"/>
            <a:ext cx="5432211" cy="54501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Chart Placeholder 5"/>
          <p:cNvSpPr>
            <a:spLocks noGrp="1"/>
          </p:cNvSpPr>
          <p:nvPr>
            <p:ph type="chart" sz="quarter" idx="10"/>
          </p:nvPr>
        </p:nvSpPr>
        <p:spPr bwMode="invGray">
          <a:xfrm>
            <a:off x="3264646" y="452157"/>
            <a:ext cx="2712781" cy="5450167"/>
          </a:xfrm>
          <a:noFill/>
        </p:spPr>
        <p:txBody>
          <a:bodyPr/>
          <a:lstStyle/>
          <a:p>
            <a:r>
              <a:rPr lang="en-US" dirty="0"/>
              <a:t>Click icon to add chart</a:t>
            </a:r>
          </a:p>
        </p:txBody>
      </p:sp>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673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5"/>
          <p:cNvSpPr>
            <a:spLocks noGrp="1"/>
          </p:cNvSpPr>
          <p:nvPr>
            <p:ph type="chart" sz="quarter" idx="11"/>
          </p:nvPr>
        </p:nvSpPr>
        <p:spPr bwMode="invGray">
          <a:xfrm>
            <a:off x="5990725" y="452157"/>
            <a:ext cx="2712781" cy="5450167"/>
          </a:xfrm>
          <a:noFill/>
        </p:spPr>
        <p:txBody>
          <a:bodyPr/>
          <a:lstStyle/>
          <a:p>
            <a:r>
              <a:rPr lang="en-US" dirty="0"/>
              <a:t>Click icon to add chart</a:t>
            </a:r>
          </a:p>
        </p:txBody>
      </p:sp>
    </p:spTree>
    <p:extLst>
      <p:ext uri="{BB962C8B-B14F-4D97-AF65-F5344CB8AC3E}">
        <p14:creationId xmlns:p14="http://schemas.microsoft.com/office/powerpoint/2010/main" val="36430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2405"/>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bwMode="gray">
          <a:xfrm>
            <a:off x="3264644" y="452156"/>
            <a:ext cx="5425563" cy="5445840"/>
          </a:xfrm>
          <a:noFill/>
        </p:spPr>
        <p:txBody>
          <a:bodyPr/>
          <a:lstStyle/>
          <a:p>
            <a:r>
              <a:rPr lang="en-US" dirty="0"/>
              <a:t>Click icon to add picture</a:t>
            </a:r>
          </a:p>
        </p:txBody>
      </p:sp>
    </p:spTree>
    <p:extLst>
      <p:ext uri="{BB962C8B-B14F-4D97-AF65-F5344CB8AC3E}">
        <p14:creationId xmlns:p14="http://schemas.microsoft.com/office/powerpoint/2010/main" val="17713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457200"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4645025"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gray">
          <a:xfrm>
            <a:off x="4645025"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91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301234"/>
            <a:ext cx="8229600" cy="1143000"/>
          </a:xfrm>
          <a:prstGeom prst="rect">
            <a:avLst/>
          </a:prstGeom>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673340"/>
            <a:ext cx="8229600" cy="415151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txBox="1">
            <a:spLocks/>
          </p:cNvSpPr>
          <p:nvPr/>
        </p:nvSpPr>
        <p:spPr>
          <a:xfrm>
            <a:off x="450849" y="6314630"/>
            <a:ext cx="6118335" cy="372366"/>
          </a:xfrm>
          <a:prstGeom prst="rect">
            <a:avLst/>
          </a:prstGeom>
        </p:spPr>
        <p:txBody>
          <a:bodyPr vert="horz" lIns="0" tIns="45720" rIns="91440" bIns="45720" rtlCol="0" anchor="t"/>
          <a:lstStyle>
            <a:lvl1pPr marL="0" indent="0" algn="l" defTabSz="457200" rtl="0" eaLnBrk="1" latinLnBrk="0" hangingPunct="1">
              <a:spcBef>
                <a:spcPct val="20000"/>
              </a:spcBef>
              <a:buClr>
                <a:schemeClr val="bg2"/>
              </a:buClr>
              <a:buFont typeface="Wingdings" charset="2"/>
              <a:buNone/>
              <a:defRPr lang="en-US" sz="1200" kern="1200" dirty="0">
                <a:solidFill>
                  <a:srgbClr val="000000"/>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A18D7474-F959-4F4F-B552-144BC6A81CE6}" type="slidenum">
              <a:rPr lang="en-US" smtClean="0"/>
              <a:pPr/>
              <a:t>‹#›</a:t>
            </a:fld>
            <a:r>
              <a:rPr lang="en-US" dirty="0"/>
              <a:t> | Allegion PRISM system</a:t>
            </a:r>
          </a:p>
        </p:txBody>
      </p:sp>
      <p:pic>
        <p:nvPicPr>
          <p:cNvPr id="7" name="Picture 6" descr="Allegion_tm_v_c_large.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gray">
          <a:xfrm>
            <a:off x="7938874" y="6001016"/>
            <a:ext cx="798607" cy="527474"/>
          </a:xfrm>
          <a:prstGeom prst="rect">
            <a:avLst/>
          </a:prstGeom>
        </p:spPr>
      </p:pic>
    </p:spTree>
    <p:extLst>
      <p:ext uri="{BB962C8B-B14F-4D97-AF65-F5344CB8AC3E}">
        <p14:creationId xmlns:p14="http://schemas.microsoft.com/office/powerpoint/2010/main" val="12377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1" r:id="rId5"/>
    <p:sldLayoutId id="2147483652" r:id="rId6"/>
    <p:sldLayoutId id="2147483658" r:id="rId7"/>
    <p:sldLayoutId id="2147483659" r:id="rId8"/>
    <p:sldLayoutId id="2147483653" r:id="rId9"/>
    <p:sldLayoutId id="2147483654" r:id="rId10"/>
    <p:sldLayoutId id="2147483655" r:id="rId11"/>
  </p:sldLayoutIdLst>
  <p:hf hdr="0" ftr="0" dt="0"/>
  <p:txStyles>
    <p:titleStyle>
      <a:lvl1pPr algn="l" defTabSz="457200" rtl="0" eaLnBrk="1" latinLnBrk="0" hangingPunct="1">
        <a:spcBef>
          <a:spcPct val="0"/>
        </a:spcBef>
        <a:buNone/>
        <a:defRPr sz="2800" b="0" kern="1200">
          <a:solidFill>
            <a:schemeClr val="bg2"/>
          </a:solidFill>
          <a:latin typeface="+mj-lt"/>
          <a:ea typeface="+mj-ea"/>
          <a:cs typeface="+mj-cs"/>
        </a:defRPr>
      </a:lvl1pPr>
    </p:titleStyle>
    <p:body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legion.com/content/dam/allegion-corp/supplier-portal/globalsupptools-qm.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legion.com/corp/en/footer/policies/supplier-portal.html"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bellis@allegion.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molly.krich@allegion.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global8d.com/alleg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prismportal.n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t>Leveranciersinstructies voor Allegion PRISM 8D's</a:t>
            </a:r>
          </a:p>
        </p:txBody>
      </p:sp>
      <p:sp>
        <p:nvSpPr>
          <p:cNvPr id="7" name="Subtitle 6"/>
          <p:cNvSpPr>
            <a:spLocks noGrp="1"/>
          </p:cNvSpPr>
          <p:nvPr>
            <p:ph type="subTitle" idx="1"/>
          </p:nvPr>
        </p:nvSpPr>
        <p:spPr/>
        <p:txBody>
          <a:bodyPr/>
          <a:lstStyle/>
          <a:p>
            <a:r>
              <a:rPr lang="en-US"/>
              <a:t>Allegion</a:t>
            </a:r>
          </a:p>
        </p:txBody>
      </p:sp>
      <p:sp>
        <p:nvSpPr>
          <p:cNvPr id="2" name="Text Placeholder 1"/>
          <p:cNvSpPr>
            <a:spLocks noGrp="1"/>
          </p:cNvSpPr>
          <p:nvPr>
            <p:ph type="body" sz="quarter" idx="10"/>
          </p:nvPr>
        </p:nvSpPr>
        <p:spPr/>
        <p:txBody>
          <a:bodyPr/>
          <a:lstStyle/>
          <a:p>
            <a:r>
              <a:rPr lang="en-US"/>
              <a:t>Bijgewerkt 1-2020</a:t>
            </a:r>
          </a:p>
          <a:p>
            <a:endParaRPr lang="en-US"/>
          </a:p>
        </p:txBody>
      </p:sp>
    </p:spTree>
    <p:extLst>
      <p:ext uri="{BB962C8B-B14F-4D97-AF65-F5344CB8AC3E}">
        <p14:creationId xmlns:p14="http://schemas.microsoft.com/office/powerpoint/2010/main" val="228717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Volledige 8D's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199" y="841972"/>
            <a:ext cx="8324851"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Allegion is verantwoordelijk voor juiste en gedetailleerde informatie in D0 - D2.</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Verkopers zijn verantwoordelijk voor het invullen en documenteren van gegevens in elke stap - D3 tot en met D8.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b="1">
                <a:solidFill>
                  <a:schemeClr val="bg2"/>
                </a:solidFill>
              </a:rPr>
              <a:t>8D moet gemarkeerd zijn met 'Voltooi tot D8' door de D-Stap Status van 8D te wijzigen.  </a:t>
            </a:r>
          </a:p>
          <a:p>
            <a:pPr marL="631825" lvl="2" indent="-285750">
              <a:buFont typeface="Wingdings" panose="05000000000000000000" pitchFamily="2" charset="2"/>
              <a:buChar char="§"/>
            </a:pPr>
            <a:r>
              <a:rPr lang="en-US" b="1">
                <a:solidFill>
                  <a:schemeClr val="bg2"/>
                </a:solidFill>
              </a:rPr>
              <a:t>Dit moet binnen 60 dagen vanaf de datum dat de status is gewijzigd in 'Voltooi tot D2' gebeuren wil de 8D op tijd zijn.  </a:t>
            </a:r>
          </a:p>
          <a:p>
            <a:pPr marL="631825" lvl="2" indent="-285750">
              <a:buFont typeface="Wingdings" panose="05000000000000000000" pitchFamily="2" charset="2"/>
              <a:buChar char="§"/>
            </a:pPr>
            <a:r>
              <a:rPr lang="en-US"/>
              <a:t>Deze vereiste staat ook in de Handboek voor Vereisten van Wereldwijde Leveranciers van Allegion onder Kwaliteit - Niet-conform materiaal.  </a:t>
            </a:r>
          </a:p>
          <a:p>
            <a:pPr marL="631825" lvl="2" indent="-285750">
              <a:buFont typeface="Wingdings" panose="05000000000000000000" pitchFamily="2" charset="2"/>
              <a:buChar char="§"/>
            </a:pPr>
            <a:r>
              <a:rPr lang="en-US">
                <a:hlinkClick r:id="rId3"/>
              </a:rPr>
              <a:t>Handboek voor Vereisten van Wereldwijde Leveranciers via de Leveranciersportal van Allegion</a:t>
            </a:r>
            <a:r>
              <a:rPr lang="en-US"/>
              <a:t>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Afbeeldingen en bestanden kunnen aan het systeem bijgevoegd worden.</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Nadat elke stap is voltooid, moet de verkoper de D-Stap status bijwerken zodat het altijd duidelijk is waar de 8D op dat moment in het proces staat.</a:t>
            </a:r>
          </a:p>
          <a:p>
            <a:pPr marL="458788" lvl="1" indent="-285750">
              <a:buFont typeface="Wingdings" panose="05000000000000000000" pitchFamily="2" charset="2"/>
              <a:buChar char="§"/>
            </a:pPr>
            <a:endParaRPr lang="en-US"/>
          </a:p>
        </p:txBody>
      </p:sp>
    </p:spTree>
    <p:extLst>
      <p:ext uri="{BB962C8B-B14F-4D97-AF65-F5344CB8AC3E}">
        <p14:creationId xmlns:p14="http://schemas.microsoft.com/office/powerpoint/2010/main" val="264413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Allegion-informatie - D0 tot en met D2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'D1' om te kijken wie er op dit moment aan het 8D-team is toegewezen.  Neem contact op met de persoon binnen Allegion di de 8D heeft afgegeven als de leverancier andere of extra mensen in het team wil</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'D2' om de gegevens van het probleem dat Allegion heeft gevonden te bekijken.  </a:t>
            </a:r>
          </a:p>
        </p:txBody>
      </p:sp>
      <p:sp>
        <p:nvSpPr>
          <p:cNvPr id="12" name="Rectangle 11">
            <a:extLst>
              <a:ext uri="{FF2B5EF4-FFF2-40B4-BE49-F238E27FC236}">
                <a16:creationId xmlns:a16="http://schemas.microsoft.com/office/drawing/2014/main" id="{E1B51776-82D6-4C38-9C84-77032EAD9812}"/>
              </a:ext>
            </a:extLst>
          </p:cNvPr>
          <p:cNvSpPr/>
          <p:nvPr/>
        </p:nvSpPr>
        <p:spPr>
          <a:xfrm>
            <a:off x="230908" y="3429001"/>
            <a:ext cx="1704111" cy="43180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1776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31C74-2A3C-4715-8AEF-70A116B68420}"/>
              </a:ext>
            </a:extLst>
          </p:cNvPr>
          <p:cNvPicPr>
            <a:picLocks noChangeAspect="1"/>
          </p:cNvPicPr>
          <p:nvPr/>
        </p:nvPicPr>
        <p:blipFill>
          <a:blip r:embed="rId2"/>
          <a:stretch>
            <a:fillRect/>
          </a:stretch>
        </p:blipFill>
        <p:spPr>
          <a:xfrm>
            <a:off x="457200" y="1444234"/>
            <a:ext cx="7542393" cy="4778707"/>
          </a:xfrm>
          <a:prstGeom prst="rect">
            <a:avLst/>
          </a:prstGeom>
        </p:spPr>
      </p:pic>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Leverancier werkt secties D3 - D8 bij door op de stap die bijgewerkt moet worden in het linkermenu te klikken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879274"/>
            <a:ext cx="1805711" cy="1015999"/>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296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CE4F7C8-A747-42AC-8479-973B82257655}"/>
              </a:ext>
            </a:extLst>
          </p:cNvPr>
          <p:cNvPicPr>
            <a:picLocks noChangeAspect="1"/>
          </p:cNvPicPr>
          <p:nvPr/>
        </p:nvPicPr>
        <p:blipFill>
          <a:blip r:embed="rId2"/>
          <a:stretch>
            <a:fillRect/>
          </a:stretch>
        </p:blipFill>
        <p:spPr>
          <a:xfrm>
            <a:off x="145111" y="1243991"/>
            <a:ext cx="6906854" cy="4393283"/>
          </a:xfrm>
          <a:prstGeom prst="rect">
            <a:avLst/>
          </a:prstGeom>
        </p:spPr>
      </p:pic>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309521"/>
          </a:xfrm>
        </p:spPr>
        <p:txBody>
          <a:bodyPr/>
          <a:lstStyle/>
          <a:p>
            <a:r>
              <a:rPr lang="en-US" b="1">
                <a:solidFill>
                  <a:schemeClr val="bg2"/>
                </a:solidFill>
              </a:rPr>
              <a:t>D3 - Volledige 8D's moeten worden bewaard.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736172"/>
            <a:ext cx="1583168" cy="5358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'Een Interim Bewaaractie toevoegen'  </a:t>
            </a:r>
          </a:p>
        </p:txBody>
      </p:sp>
      <p:sp>
        <p:nvSpPr>
          <p:cNvPr id="13" name="Rectangle 12">
            <a:extLst>
              <a:ext uri="{FF2B5EF4-FFF2-40B4-BE49-F238E27FC236}">
                <a16:creationId xmlns:a16="http://schemas.microsoft.com/office/drawing/2014/main" id="{2E07676B-84F7-44CB-A143-7A9A02E4009D}"/>
              </a:ext>
            </a:extLst>
          </p:cNvPr>
          <p:cNvSpPr/>
          <p:nvPr/>
        </p:nvSpPr>
        <p:spPr>
          <a:xfrm>
            <a:off x="5572208" y="2900042"/>
            <a:ext cx="134582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a:off x="6918036" y="3004076"/>
            <a:ext cx="554931" cy="218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51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Volledige 8D's</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5524094" y="2893192"/>
            <a:ext cx="2825579" cy="10599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Documenteer alle bewaaracties.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Details, zoals hoeveelheid, methodes en data zijn vereist. </a:t>
            </a:r>
          </a:p>
        </p:txBody>
      </p:sp>
      <p:pic>
        <p:nvPicPr>
          <p:cNvPr id="3" name="Picture 2">
            <a:extLst>
              <a:ext uri="{FF2B5EF4-FFF2-40B4-BE49-F238E27FC236}">
                <a16:creationId xmlns:a16="http://schemas.microsoft.com/office/drawing/2014/main" id="{FC61DCF0-1A1A-435E-88B2-1ABEFF399D9F}"/>
              </a:ext>
            </a:extLst>
          </p:cNvPr>
          <p:cNvPicPr>
            <a:picLocks noChangeAspect="1"/>
          </p:cNvPicPr>
          <p:nvPr/>
        </p:nvPicPr>
        <p:blipFill>
          <a:blip r:embed="rId2"/>
          <a:stretch>
            <a:fillRect/>
          </a:stretch>
        </p:blipFill>
        <p:spPr>
          <a:xfrm>
            <a:off x="428741" y="744833"/>
            <a:ext cx="4762095" cy="5994839"/>
          </a:xfrm>
          <a:prstGeom prst="rect">
            <a:avLst/>
          </a:prstGeom>
        </p:spPr>
      </p:pic>
    </p:spTree>
    <p:extLst>
      <p:ext uri="{BB962C8B-B14F-4D97-AF65-F5344CB8AC3E}">
        <p14:creationId xmlns:p14="http://schemas.microsoft.com/office/powerpoint/2010/main" val="4037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12CB0-4D21-4C8B-B610-4F89CA08ACCB}"/>
              </a:ext>
            </a:extLst>
          </p:cNvPr>
          <p:cNvPicPr>
            <a:picLocks noChangeAspect="1"/>
          </p:cNvPicPr>
          <p:nvPr/>
        </p:nvPicPr>
        <p:blipFill>
          <a:blip r:embed="rId2"/>
          <a:stretch>
            <a:fillRect/>
          </a:stretch>
        </p:blipFill>
        <p:spPr>
          <a:xfrm>
            <a:off x="165473" y="1774375"/>
            <a:ext cx="7021320" cy="4448566"/>
          </a:xfrm>
          <a:prstGeom prst="rect">
            <a:avLst/>
          </a:prstGeom>
        </p:spPr>
      </p:pic>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571500"/>
          </a:xfrm>
        </p:spPr>
        <p:txBody>
          <a:bodyPr/>
          <a:lstStyle/>
          <a:p>
            <a:r>
              <a:rPr lang="en-US" b="1">
                <a:solidFill>
                  <a:schemeClr val="bg2"/>
                </a:solidFill>
              </a:rPr>
              <a:t>D4 - D6: Minstens een gegeven voor ZOWEL de hoofdoorzaak van het probleem EN de reden de defecten uw faciliteit hebben kunnen verlaten zijn vereist voor stappen </a:t>
            </a:r>
            <a:r>
              <a:rPr lang="en-US" b="1" u="sng">
                <a:solidFill>
                  <a:schemeClr val="bg2"/>
                </a:solidFill>
              </a:rPr>
              <a:t>D4 - D6</a:t>
            </a:r>
            <a:r>
              <a:rPr lang="en-US" b="1">
                <a:solidFill>
                  <a:schemeClr val="bg2"/>
                </a:solidFill>
              </a:rPr>
              <a:t>.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893192"/>
            <a:ext cx="1583168" cy="19374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'Een hoofdoorzaak toevoegen' of 'Ontspanningspunt toevoeten' om bewerkbare formulieren te openen.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Eerdere gegevens kunnen door op 'Bekijken/Bewerken' te klikken ook gedetailleerder worden bekeken of worden bewerkt.     </a:t>
            </a:r>
          </a:p>
        </p:txBody>
      </p:sp>
      <p:grpSp>
        <p:nvGrpSpPr>
          <p:cNvPr id="7" name="Group 6">
            <a:extLst>
              <a:ext uri="{FF2B5EF4-FFF2-40B4-BE49-F238E27FC236}">
                <a16:creationId xmlns:a16="http://schemas.microsoft.com/office/drawing/2014/main" id="{4F1E3D97-ADC9-48A2-A9DE-0FDF8EC93928}"/>
              </a:ext>
            </a:extLst>
          </p:cNvPr>
          <p:cNvGrpSpPr/>
          <p:nvPr/>
        </p:nvGrpSpPr>
        <p:grpSpPr>
          <a:xfrm>
            <a:off x="1835259" y="3429000"/>
            <a:ext cx="5230090" cy="1150861"/>
            <a:chOff x="1844495" y="3426685"/>
            <a:chExt cx="5230090" cy="1150861"/>
          </a:xfrm>
        </p:grpSpPr>
        <p:grpSp>
          <p:nvGrpSpPr>
            <p:cNvPr id="6" name="Group 5">
              <a:extLst>
                <a:ext uri="{FF2B5EF4-FFF2-40B4-BE49-F238E27FC236}">
                  <a16:creationId xmlns:a16="http://schemas.microsoft.com/office/drawing/2014/main" id="{9FEA2557-AC28-4EAA-B9C5-64DE29B0BD93}"/>
                </a:ext>
              </a:extLst>
            </p:cNvPr>
            <p:cNvGrpSpPr/>
            <p:nvPr/>
          </p:nvGrpSpPr>
          <p:grpSpPr>
            <a:xfrm>
              <a:off x="1844495" y="3426685"/>
              <a:ext cx="861760" cy="784409"/>
              <a:chOff x="1844495" y="3426685"/>
              <a:chExt cx="861760" cy="784409"/>
            </a:xfrm>
          </p:grpSpPr>
          <p:sp>
            <p:nvSpPr>
              <p:cNvPr id="14" name="Rectangle 13">
                <a:extLst>
                  <a:ext uri="{FF2B5EF4-FFF2-40B4-BE49-F238E27FC236}">
                    <a16:creationId xmlns:a16="http://schemas.microsoft.com/office/drawing/2014/main" id="{AD7CEBAF-3E43-4691-8F5D-84676870A0B7}"/>
                  </a:ext>
                </a:extLst>
              </p:cNvPr>
              <p:cNvSpPr/>
              <p:nvPr/>
            </p:nvSpPr>
            <p:spPr>
              <a:xfrm>
                <a:off x="1844495" y="3426685"/>
                <a:ext cx="778632"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7514CD00-FCAF-451C-AD8E-1634B42994BE}"/>
                  </a:ext>
                </a:extLst>
              </p:cNvPr>
              <p:cNvSpPr/>
              <p:nvPr/>
            </p:nvSpPr>
            <p:spPr>
              <a:xfrm>
                <a:off x="1862047" y="3998658"/>
                <a:ext cx="844208"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Rectangle 12">
              <a:extLst>
                <a:ext uri="{FF2B5EF4-FFF2-40B4-BE49-F238E27FC236}">
                  <a16:creationId xmlns:a16="http://schemas.microsoft.com/office/drawing/2014/main" id="{2E07676B-84F7-44CB-A143-7A9A02E4009D}"/>
                </a:ext>
              </a:extLst>
            </p:cNvPr>
            <p:cNvSpPr/>
            <p:nvPr/>
          </p:nvSpPr>
          <p:spPr>
            <a:xfrm>
              <a:off x="6282569" y="3447466"/>
              <a:ext cx="778632"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36A22A96-65EE-424C-95CB-81D9F76D7B6A}"/>
                </a:ext>
              </a:extLst>
            </p:cNvPr>
            <p:cNvSpPr/>
            <p:nvPr/>
          </p:nvSpPr>
          <p:spPr>
            <a:xfrm>
              <a:off x="6533825" y="4401121"/>
              <a:ext cx="536612" cy="1764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7DE5BF4E-FB21-49E9-BF5A-BFF41626A87E}"/>
                </a:ext>
              </a:extLst>
            </p:cNvPr>
            <p:cNvSpPr/>
            <p:nvPr/>
          </p:nvSpPr>
          <p:spPr>
            <a:xfrm>
              <a:off x="6188832" y="4012506"/>
              <a:ext cx="885753"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flipV="1">
            <a:off x="7051965" y="3555999"/>
            <a:ext cx="421002" cy="305908"/>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3BE3A27-C86C-4F28-9D2B-CBB29FCB30ED}"/>
              </a:ext>
            </a:extLst>
          </p:cNvPr>
          <p:cNvCxnSpPr>
            <a:cxnSpLocks/>
            <a:stCxn id="10" idx="1"/>
            <a:endCxn id="16" idx="3"/>
          </p:cNvCxnSpPr>
          <p:nvPr/>
        </p:nvCxnSpPr>
        <p:spPr>
          <a:xfrm flipH="1">
            <a:off x="7065349" y="3861907"/>
            <a:ext cx="407618" cy="259132"/>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60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4B2FDD-5A85-4F56-AEB2-22B77D45DD8B}"/>
              </a:ext>
            </a:extLst>
          </p:cNvPr>
          <p:cNvPicPr>
            <a:picLocks noChangeAspect="1"/>
          </p:cNvPicPr>
          <p:nvPr/>
        </p:nvPicPr>
        <p:blipFill>
          <a:blip r:embed="rId2"/>
          <a:stretch>
            <a:fillRect/>
          </a:stretch>
        </p:blipFill>
        <p:spPr>
          <a:xfrm>
            <a:off x="355552" y="799635"/>
            <a:ext cx="5620235" cy="5512728"/>
          </a:xfrm>
          <a:prstGeom prst="rect">
            <a:avLst/>
          </a:prstGeom>
        </p:spPr>
      </p:pic>
      <p:sp>
        <p:nvSpPr>
          <p:cNvPr id="2" name="Title 1"/>
          <p:cNvSpPr>
            <a:spLocks noGrp="1"/>
          </p:cNvSpPr>
          <p:nvPr>
            <p:ph type="title"/>
          </p:nvPr>
        </p:nvSpPr>
        <p:spPr/>
        <p:txBody>
          <a:bodyPr/>
          <a:lstStyle/>
          <a:p>
            <a:r>
              <a:rPr lang="en-US"/>
              <a:t>Volledige 8D's</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6336145" y="2698121"/>
            <a:ext cx="2350655" cy="21047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Voeg eenmaal in het bewerkbare formulier zo veel mogelijk details toe voor elke hoofdoorzaak en elke ontspanningsoorzaak.  </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'Opslaan en teruggaan' als het bijwerken klaar is.</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OPMERKING</a:t>
            </a:r>
            <a:r>
              <a:rPr lang="en-US" sz="1100">
                <a:effectLst/>
                <a:latin typeface="Calibri" panose="020F0502020204030204" pitchFamily="34" charset="0"/>
                <a:ea typeface="Calibri" panose="020F0502020204030204" pitchFamily="34" charset="0"/>
                <a:cs typeface="Times New Roman" panose="02020603050405020304" pitchFamily="18" charset="0"/>
              </a:rPr>
              <a:t> - Data zijn vereist voor alle invoerings- en validatieactiviteiten.  </a:t>
            </a:r>
          </a:p>
        </p:txBody>
      </p:sp>
    </p:spTree>
    <p:extLst>
      <p:ext uri="{BB962C8B-B14F-4D97-AF65-F5344CB8AC3E}">
        <p14:creationId xmlns:p14="http://schemas.microsoft.com/office/powerpoint/2010/main" val="260148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54CD1-BAF1-47E4-9F2E-C8D6688FC7E7}"/>
              </a:ext>
            </a:extLst>
          </p:cNvPr>
          <p:cNvPicPr>
            <a:picLocks noChangeAspect="1"/>
          </p:cNvPicPr>
          <p:nvPr/>
        </p:nvPicPr>
        <p:blipFill>
          <a:blip r:embed="rId2"/>
          <a:stretch>
            <a:fillRect/>
          </a:stretch>
        </p:blipFill>
        <p:spPr>
          <a:xfrm>
            <a:off x="161637" y="1201420"/>
            <a:ext cx="7125829" cy="5153901"/>
          </a:xfrm>
          <a:prstGeom prst="rect">
            <a:avLst/>
          </a:prstGeom>
        </p:spPr>
      </p:pic>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6479309" cy="571500"/>
          </a:xfrm>
        </p:spPr>
        <p:txBody>
          <a:bodyPr/>
          <a:lstStyle/>
          <a:p>
            <a:r>
              <a:rPr lang="en-US"/>
              <a:t>Bijlagen toevoegen indien nodig</a:t>
            </a:r>
          </a:p>
        </p:txBody>
      </p:sp>
      <p:sp>
        <p:nvSpPr>
          <p:cNvPr id="14" name="Rectangle 13">
            <a:extLst>
              <a:ext uri="{FF2B5EF4-FFF2-40B4-BE49-F238E27FC236}">
                <a16:creationId xmlns:a16="http://schemas.microsoft.com/office/drawing/2014/main" id="{AD7CEBAF-3E43-4691-8F5D-84676870A0B7}"/>
              </a:ext>
            </a:extLst>
          </p:cNvPr>
          <p:cNvSpPr/>
          <p:nvPr/>
        </p:nvSpPr>
        <p:spPr>
          <a:xfrm>
            <a:off x="1815851" y="4489720"/>
            <a:ext cx="5351568"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8248928C-BC39-47F6-BD08-88380CEB46CE}"/>
              </a:ext>
            </a:extLst>
          </p:cNvPr>
          <p:cNvSpPr/>
          <p:nvPr/>
        </p:nvSpPr>
        <p:spPr>
          <a:xfrm>
            <a:off x="217054" y="4391898"/>
            <a:ext cx="725211"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a:extLst>
              <a:ext uri="{FF2B5EF4-FFF2-40B4-BE49-F238E27FC236}">
                <a16:creationId xmlns:a16="http://schemas.microsoft.com/office/drawing/2014/main" id="{27BE72EF-2842-4D35-B0CE-C3623D1D6F10}"/>
              </a:ext>
            </a:extLst>
          </p:cNvPr>
          <p:cNvSpPr txBox="1">
            <a:spLocks noChangeArrowheads="1"/>
          </p:cNvSpPr>
          <p:nvPr/>
        </p:nvSpPr>
        <p:spPr bwMode="auto">
          <a:xfrm>
            <a:off x="7342883" y="1653310"/>
            <a:ext cx="1713252" cy="31773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Bijlagen kunnen binnen elke D-stap of elke Bijlage sectie in het linkermenu worden toegevoegd.</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Dit kunnen afbeelding, documenten, controleplannen enz. zijn.  </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Alles om de ondernomen corrigerende acties uit te leggen en te TONEN en alle documenttypes kunnen worden toegevoegd.     </a:t>
            </a:r>
          </a:p>
        </p:txBody>
      </p:sp>
    </p:spTree>
    <p:extLst>
      <p:ext uri="{BB962C8B-B14F-4D97-AF65-F5344CB8AC3E}">
        <p14:creationId xmlns:p14="http://schemas.microsoft.com/office/powerpoint/2010/main" val="348626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b="1">
                <a:solidFill>
                  <a:schemeClr val="bg2"/>
                </a:solidFill>
              </a:rPr>
              <a:t>Vergeet D7 en D8 niet.  </a:t>
            </a:r>
          </a:p>
        </p:txBody>
      </p:sp>
      <p:pic>
        <p:nvPicPr>
          <p:cNvPr id="3" name="Picture 2">
            <a:extLst>
              <a:ext uri="{FF2B5EF4-FFF2-40B4-BE49-F238E27FC236}">
                <a16:creationId xmlns:a16="http://schemas.microsoft.com/office/drawing/2014/main" id="{13906730-D600-4222-8DD2-76EAE3D766C3}"/>
              </a:ext>
            </a:extLst>
          </p:cNvPr>
          <p:cNvPicPr>
            <a:picLocks noChangeAspect="1"/>
          </p:cNvPicPr>
          <p:nvPr/>
        </p:nvPicPr>
        <p:blipFill>
          <a:blip r:embed="rId2"/>
          <a:stretch>
            <a:fillRect/>
          </a:stretch>
        </p:blipFill>
        <p:spPr>
          <a:xfrm>
            <a:off x="190500" y="1226270"/>
            <a:ext cx="4926445" cy="3206007"/>
          </a:xfrm>
          <a:prstGeom prst="rect">
            <a:avLst/>
          </a:prstGeom>
        </p:spPr>
      </p:pic>
      <p:pic>
        <p:nvPicPr>
          <p:cNvPr id="4" name="Picture 3">
            <a:extLst>
              <a:ext uri="{FF2B5EF4-FFF2-40B4-BE49-F238E27FC236}">
                <a16:creationId xmlns:a16="http://schemas.microsoft.com/office/drawing/2014/main" id="{8058748E-AD37-4BBD-B36D-D57B1EDDCBCE}"/>
              </a:ext>
            </a:extLst>
          </p:cNvPr>
          <p:cNvPicPr>
            <a:picLocks noChangeAspect="1"/>
          </p:cNvPicPr>
          <p:nvPr/>
        </p:nvPicPr>
        <p:blipFill>
          <a:blip r:embed="rId3"/>
          <a:stretch>
            <a:fillRect/>
          </a:stretch>
        </p:blipFill>
        <p:spPr>
          <a:xfrm>
            <a:off x="3946229" y="3590780"/>
            <a:ext cx="5022280" cy="3180070"/>
          </a:xfrm>
          <a:prstGeom prst="rect">
            <a:avLst/>
          </a:prstGeom>
        </p:spPr>
      </p:pic>
      <p:sp>
        <p:nvSpPr>
          <p:cNvPr id="10" name="Rectangle 9">
            <a:extLst>
              <a:ext uri="{FF2B5EF4-FFF2-40B4-BE49-F238E27FC236}">
                <a16:creationId xmlns:a16="http://schemas.microsoft.com/office/drawing/2014/main" id="{3F79EC86-A584-4D42-9693-39B317CFD999}"/>
              </a:ext>
            </a:extLst>
          </p:cNvPr>
          <p:cNvSpPr/>
          <p:nvPr/>
        </p:nvSpPr>
        <p:spPr>
          <a:xfrm>
            <a:off x="1304171" y="2299482"/>
            <a:ext cx="3803538" cy="98621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5D790093-84C6-426C-9880-FE20B6C3C876}"/>
              </a:ext>
            </a:extLst>
          </p:cNvPr>
          <p:cNvSpPr/>
          <p:nvPr/>
        </p:nvSpPr>
        <p:spPr>
          <a:xfrm>
            <a:off x="5126181" y="4673600"/>
            <a:ext cx="3755728" cy="5172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6740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EB42DC-B157-4060-901B-9E22DDAB3CA8}"/>
              </a:ext>
            </a:extLst>
          </p:cNvPr>
          <p:cNvPicPr>
            <a:picLocks noChangeAspect="1"/>
          </p:cNvPicPr>
          <p:nvPr/>
        </p:nvPicPr>
        <p:blipFill>
          <a:blip r:embed="rId2"/>
          <a:stretch>
            <a:fillRect/>
          </a:stretch>
        </p:blipFill>
        <p:spPr>
          <a:xfrm>
            <a:off x="368673" y="1693616"/>
            <a:ext cx="7021320" cy="4448566"/>
          </a:xfrm>
          <a:prstGeom prst="rect">
            <a:avLst/>
          </a:prstGeom>
        </p:spPr>
      </p:pic>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sz="2000" b="1">
                <a:solidFill>
                  <a:schemeClr val="bg2"/>
                </a:solidFill>
              </a:rPr>
              <a:t>Werk D-stap Status bij nadat elke stap is voltooid om altijd de huidige status van de 8D weer te geven. </a:t>
            </a:r>
          </a:p>
        </p:txBody>
      </p:sp>
      <p:sp>
        <p:nvSpPr>
          <p:cNvPr id="16" name="Rectangle 15">
            <a:extLst>
              <a:ext uri="{FF2B5EF4-FFF2-40B4-BE49-F238E27FC236}">
                <a16:creationId xmlns:a16="http://schemas.microsoft.com/office/drawing/2014/main" id="{7FCE0361-F3DE-4747-8E9D-25F75129BB76}"/>
              </a:ext>
            </a:extLst>
          </p:cNvPr>
          <p:cNvSpPr/>
          <p:nvPr/>
        </p:nvSpPr>
        <p:spPr>
          <a:xfrm>
            <a:off x="6301044" y="2429161"/>
            <a:ext cx="91255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a:extLst>
              <a:ext uri="{FF2B5EF4-FFF2-40B4-BE49-F238E27FC236}">
                <a16:creationId xmlns:a16="http://schemas.microsoft.com/office/drawing/2014/main" id="{7754C6B9-8D94-474B-8DB7-C1C81B1A4B50}"/>
              </a:ext>
            </a:extLst>
          </p:cNvPr>
          <p:cNvSpPr txBox="1">
            <a:spLocks noChangeArrowheads="1"/>
          </p:cNvSpPr>
          <p:nvPr/>
        </p:nvSpPr>
        <p:spPr bwMode="auto">
          <a:xfrm>
            <a:off x="7804727" y="2249629"/>
            <a:ext cx="1053727"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'D-stap Statis wijzigen' </a:t>
            </a:r>
          </a:p>
        </p:txBody>
      </p:sp>
      <p:cxnSp>
        <p:nvCxnSpPr>
          <p:cNvPr id="18" name="Straight Arrow Connector 17">
            <a:extLst>
              <a:ext uri="{FF2B5EF4-FFF2-40B4-BE49-F238E27FC236}">
                <a16:creationId xmlns:a16="http://schemas.microsoft.com/office/drawing/2014/main" id="{3FF77F33-8CFA-4D5A-B36E-33E304B7B8F2}"/>
              </a:ext>
            </a:extLst>
          </p:cNvPr>
          <p:cNvCxnSpPr>
            <a:cxnSpLocks/>
            <a:stCxn id="17" idx="1"/>
            <a:endCxn id="16" idx="3"/>
          </p:cNvCxnSpPr>
          <p:nvPr/>
        </p:nvCxnSpPr>
        <p:spPr>
          <a:xfrm flipH="1">
            <a:off x="7213602" y="2535379"/>
            <a:ext cx="591125"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16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1084221"/>
          </a:xfrm>
        </p:spPr>
        <p:txBody>
          <a:bodyPr/>
          <a:lstStyle/>
          <a:p>
            <a:r>
              <a:rPr lang="en-US"/>
              <a:t>Algemene instructies voor leverancier die met het PRISM 8D-systeem van Allegion werkt </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b="1"/>
              <a:t>Wat is PRISM en hoe krijg ik toegang? </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Alleen D0 8D's</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Volledige 8D's </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p:txBody>
      </p:sp>
    </p:spTree>
    <p:extLst>
      <p:ext uri="{BB962C8B-B14F-4D97-AF65-F5344CB8AC3E}">
        <p14:creationId xmlns:p14="http://schemas.microsoft.com/office/powerpoint/2010/main" val="372534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51941E-A9F5-4B60-A928-BBBEEAC021C5}"/>
              </a:ext>
            </a:extLst>
          </p:cNvPr>
          <p:cNvPicPr>
            <a:picLocks noChangeAspect="1"/>
          </p:cNvPicPr>
          <p:nvPr/>
        </p:nvPicPr>
        <p:blipFill rotWithShape="1">
          <a:blip r:embed="rId2"/>
          <a:srcRect l="12828" t="20467" r="62626" b="44806"/>
          <a:stretch/>
        </p:blipFill>
        <p:spPr>
          <a:xfrm>
            <a:off x="457200" y="799794"/>
            <a:ext cx="6800736" cy="3134495"/>
          </a:xfrm>
          <a:prstGeom prst="rect">
            <a:avLst/>
          </a:prstGeom>
        </p:spPr>
      </p:pic>
      <p:sp>
        <p:nvSpPr>
          <p:cNvPr id="2" name="Title 1"/>
          <p:cNvSpPr>
            <a:spLocks noGrp="1"/>
          </p:cNvSpPr>
          <p:nvPr>
            <p:ph type="title"/>
          </p:nvPr>
        </p:nvSpPr>
        <p:spPr/>
        <p:txBody>
          <a:bodyPr/>
          <a:lstStyle/>
          <a:p>
            <a:r>
              <a:rPr lang="en-US"/>
              <a:t>Volledige 8D's</a:t>
            </a:r>
          </a:p>
        </p:txBody>
      </p:sp>
      <p:sp>
        <p:nvSpPr>
          <p:cNvPr id="14" name="Rectangle 13">
            <a:extLst>
              <a:ext uri="{FF2B5EF4-FFF2-40B4-BE49-F238E27FC236}">
                <a16:creationId xmlns:a16="http://schemas.microsoft.com/office/drawing/2014/main" id="{AD7CEBAF-3E43-4691-8F5D-84676870A0B7}"/>
              </a:ext>
            </a:extLst>
          </p:cNvPr>
          <p:cNvSpPr/>
          <p:nvPr/>
        </p:nvSpPr>
        <p:spPr>
          <a:xfrm>
            <a:off x="1830645" y="1606159"/>
            <a:ext cx="1283853" cy="196734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
            <a:extLst>
              <a:ext uri="{FF2B5EF4-FFF2-40B4-BE49-F238E27FC236}">
                <a16:creationId xmlns:a16="http://schemas.microsoft.com/office/drawing/2014/main" id="{09A2643F-BA3F-4714-A3B0-87B523525F00}"/>
              </a:ext>
            </a:extLst>
          </p:cNvPr>
          <p:cNvSpPr txBox="1">
            <a:spLocks noChangeArrowheads="1"/>
          </p:cNvSpPr>
          <p:nvPr/>
        </p:nvSpPr>
        <p:spPr bwMode="auto">
          <a:xfrm>
            <a:off x="7417728" y="1751858"/>
            <a:ext cx="1256145" cy="1643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Selecteer uit het dropdownmenu de juiste status gebaseerd op de huidige ondernomen actie en informatie die in de 8D wordt geladen  </a:t>
            </a:r>
          </a:p>
        </p:txBody>
      </p:sp>
      <p:cxnSp>
        <p:nvCxnSpPr>
          <p:cNvPr id="13" name="Straight Arrow Connector 12">
            <a:extLst>
              <a:ext uri="{FF2B5EF4-FFF2-40B4-BE49-F238E27FC236}">
                <a16:creationId xmlns:a16="http://schemas.microsoft.com/office/drawing/2014/main" id="{61DC77FD-4B8A-48DC-BED6-EF62C5B33C8E}"/>
              </a:ext>
            </a:extLst>
          </p:cNvPr>
          <p:cNvCxnSpPr>
            <a:cxnSpLocks/>
            <a:stCxn id="12" idx="1"/>
            <a:endCxn id="14" idx="3"/>
          </p:cNvCxnSpPr>
          <p:nvPr/>
        </p:nvCxnSpPr>
        <p:spPr>
          <a:xfrm flipH="1">
            <a:off x="3114498" y="2573606"/>
            <a:ext cx="4303230" cy="16226"/>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AB40727A-3FD6-4EC1-B8A1-9BD6138726DC}"/>
              </a:ext>
            </a:extLst>
          </p:cNvPr>
          <p:cNvPicPr>
            <a:picLocks noChangeAspect="1"/>
          </p:cNvPicPr>
          <p:nvPr/>
        </p:nvPicPr>
        <p:blipFill rotWithShape="1">
          <a:blip r:embed="rId3"/>
          <a:srcRect l="4680" t="72538" r="51225" b="15669"/>
          <a:stretch/>
        </p:blipFill>
        <p:spPr>
          <a:xfrm>
            <a:off x="637309" y="4229461"/>
            <a:ext cx="3990109" cy="490878"/>
          </a:xfrm>
          <a:prstGeom prst="rect">
            <a:avLst/>
          </a:prstGeom>
        </p:spPr>
      </p:pic>
      <p:sp>
        <p:nvSpPr>
          <p:cNvPr id="16" name="Text Box 2">
            <a:extLst>
              <a:ext uri="{FF2B5EF4-FFF2-40B4-BE49-F238E27FC236}">
                <a16:creationId xmlns:a16="http://schemas.microsoft.com/office/drawing/2014/main" id="{C9A627CA-E22C-4B8D-A663-56A4161DFE20}"/>
              </a:ext>
            </a:extLst>
          </p:cNvPr>
          <p:cNvSpPr txBox="1">
            <a:spLocks noChangeArrowheads="1"/>
          </p:cNvSpPr>
          <p:nvPr/>
        </p:nvSpPr>
        <p:spPr bwMode="auto">
          <a:xfrm>
            <a:off x="2429164" y="4901736"/>
            <a:ext cx="5394036" cy="13161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U kunt ook gebruikmaken van optievakken:</a:t>
            </a: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Geef deze actie weer in het 8D Detailrapport (aanbevolen)</a:t>
            </a: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Gebruik PRISM om een e-mail naar het hele 8D-team te sturen (aanbevolen, VOORAL als D-stap status is bijgewerkt om bij te werken tot 'Voltooien tot D8'.</a:t>
            </a:r>
          </a:p>
          <a:p>
            <a:pPr marL="171450" marR="0" indent="-171450">
              <a:lnSpc>
                <a:spcPct val="107000"/>
              </a:lnSpc>
              <a:spcBef>
                <a:spcPts val="0"/>
              </a:spcBef>
              <a:spcAft>
                <a:spcPts val="800"/>
              </a:spcAft>
              <a:buFontTx/>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En zoals altijd - 'Opslaan en terug' </a:t>
            </a:r>
          </a:p>
        </p:txBody>
      </p:sp>
      <p:sp>
        <p:nvSpPr>
          <p:cNvPr id="17" name="Rectangle 16">
            <a:extLst>
              <a:ext uri="{FF2B5EF4-FFF2-40B4-BE49-F238E27FC236}">
                <a16:creationId xmlns:a16="http://schemas.microsoft.com/office/drawing/2014/main" id="{0DF2BC5E-BAF0-4631-9D36-96FDCE309DF9}"/>
              </a:ext>
            </a:extLst>
          </p:cNvPr>
          <p:cNvSpPr/>
          <p:nvPr/>
        </p:nvSpPr>
        <p:spPr>
          <a:xfrm>
            <a:off x="637309" y="4227512"/>
            <a:ext cx="3990108" cy="47536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Left Brace 17">
            <a:extLst>
              <a:ext uri="{FF2B5EF4-FFF2-40B4-BE49-F238E27FC236}">
                <a16:creationId xmlns:a16="http://schemas.microsoft.com/office/drawing/2014/main" id="{D7E9C243-E66B-4594-8767-0743632855B0}"/>
              </a:ext>
            </a:extLst>
          </p:cNvPr>
          <p:cNvSpPr/>
          <p:nvPr/>
        </p:nvSpPr>
        <p:spPr>
          <a:xfrm>
            <a:off x="637308" y="3111955"/>
            <a:ext cx="277090" cy="317045"/>
          </a:xfrm>
          <a:prstGeom prst="lef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ED55030C-6060-4E4C-B2C4-AFC77D601B77}"/>
              </a:ext>
            </a:extLst>
          </p:cNvPr>
          <p:cNvCxnSpPr>
            <a:stCxn id="18" idx="1"/>
            <a:endCxn id="17" idx="1"/>
          </p:cNvCxnSpPr>
          <p:nvPr/>
        </p:nvCxnSpPr>
        <p:spPr>
          <a:xfrm rot="10800000" flipH="1" flipV="1">
            <a:off x="637307" y="3270477"/>
            <a:ext cx="1" cy="1194717"/>
          </a:xfrm>
          <a:prstGeom prst="curvedConnector3">
            <a:avLst>
              <a:gd name="adj1" fmla="val -22860000000"/>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D74EE43A-8F60-48C2-9992-1F8992E00E3D}"/>
              </a:ext>
            </a:extLst>
          </p:cNvPr>
          <p:cNvCxnSpPr>
            <a:cxnSpLocks/>
            <a:stCxn id="17" idx="3"/>
            <a:endCxn id="16" idx="0"/>
          </p:cNvCxnSpPr>
          <p:nvPr/>
        </p:nvCxnSpPr>
        <p:spPr>
          <a:xfrm>
            <a:off x="4627417" y="4465195"/>
            <a:ext cx="498765" cy="436541"/>
          </a:xfrm>
          <a:prstGeom prst="curvedConnector2">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5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Volledige 8D's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Op het moment dat de leverancier de D-stap status heeft bijgewerkt naar 'Voltooien tot D8', is het de verantwoordelijkheid van Allegion om de informatie binnen de 8D te bekijken en of het als voltooid aan te geven of de leverancier om meer informatie te vragen.  </a:t>
            </a:r>
          </a:p>
        </p:txBody>
      </p:sp>
    </p:spTree>
    <p:extLst>
      <p:ext uri="{BB962C8B-B14F-4D97-AF65-F5344CB8AC3E}">
        <p14:creationId xmlns:p14="http://schemas.microsoft.com/office/powerpoint/2010/main" val="126155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Volledige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t>OPMERKING - Team e-mailen functie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'Team e-mailen' en het PRISM-systeem stuurt automatisch een e-mail naar het hele team gebaseerd op de 8D.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 e-mail kan ook in PRISM worden opgeslagen en getoond worden op het 8D-log om te bewaren.  </a:t>
            </a:r>
          </a:p>
        </p:txBody>
      </p:sp>
      <p:sp>
        <p:nvSpPr>
          <p:cNvPr id="12" name="Rectangle 11">
            <a:extLst>
              <a:ext uri="{FF2B5EF4-FFF2-40B4-BE49-F238E27FC236}">
                <a16:creationId xmlns:a16="http://schemas.microsoft.com/office/drawing/2014/main" id="{E1B51776-82D6-4C38-9C84-77032EAD9812}"/>
              </a:ext>
            </a:extLst>
          </p:cNvPr>
          <p:cNvSpPr/>
          <p:nvPr/>
        </p:nvSpPr>
        <p:spPr>
          <a:xfrm>
            <a:off x="221671" y="5216338"/>
            <a:ext cx="1588657" cy="29777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08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502330"/>
          </a:xfrm>
        </p:spPr>
        <p:txBody>
          <a:bodyPr/>
          <a:lstStyle/>
          <a:p>
            <a:r>
              <a:rPr lang="en-US"/>
              <a:t>Hulpmiddelen - Gebruikershandleidingen voor Leveranciersportal</a:t>
            </a:r>
            <a:endParaRPr lang="en-US">
              <a:solidFill>
                <a:srgbClr val="002060"/>
              </a:solidFill>
            </a:endParaRPr>
          </a:p>
        </p:txBody>
      </p:sp>
      <p:sp>
        <p:nvSpPr>
          <p:cNvPr id="7" name="Title 1">
            <a:extLst>
              <a:ext uri="{FF2B5EF4-FFF2-40B4-BE49-F238E27FC236}">
                <a16:creationId xmlns:a16="http://schemas.microsoft.com/office/drawing/2014/main" id="{8C7606A9-D02F-4F01-A5A7-D6257AF691E8}"/>
              </a:ext>
            </a:extLst>
          </p:cNvPr>
          <p:cNvSpPr txBox="1">
            <a:spLocks/>
          </p:cNvSpPr>
          <p:nvPr/>
        </p:nvSpPr>
        <p:spPr bwMode="gray">
          <a:xfrm>
            <a:off x="384560" y="1880075"/>
            <a:ext cx="2190571" cy="2922661"/>
          </a:xfrm>
          <a:prstGeom prst="rect">
            <a:avLst/>
          </a:prstGeom>
        </p:spPr>
        <p:txBody>
          <a:bodyPr vert="horz" lIns="0" tIns="45720" rIns="91440" bIns="45720" rtlCol="0" anchor="t">
            <a:noAutofit/>
          </a:bodyPr>
          <a:lstStyle>
            <a:lvl1pPr algn="l" defTabSz="457200" rtl="0" eaLnBrk="1" latinLnBrk="0" hangingPunct="1">
              <a:spcBef>
                <a:spcPct val="0"/>
              </a:spcBef>
              <a:buNone/>
              <a:defRPr sz="2800" b="0" kern="1200">
                <a:solidFill>
                  <a:schemeClr val="bg2"/>
                </a:solidFill>
                <a:latin typeface="+mj-lt"/>
                <a:ea typeface="+mj-ea"/>
                <a:cs typeface="+mj-cs"/>
              </a:defRPr>
            </a:lvl1pPr>
          </a:lstStyle>
          <a:p>
            <a:pPr algn="ctr"/>
            <a:r>
              <a:rPr lang="en-US" sz="1800">
                <a:hlinkClick r:id="rId3"/>
              </a:rPr>
              <a:t>Link Leveranciersportal van Allegion</a:t>
            </a:r>
            <a:endParaRPr lang="en-US" sz="1800"/>
          </a:p>
          <a:p>
            <a:pPr algn="ctr"/>
            <a:endParaRPr lang="en-US" sz="1100"/>
          </a:p>
          <a:p>
            <a:pPr algn="ctr"/>
            <a:endParaRPr lang="en-US" sz="1000"/>
          </a:p>
          <a:p>
            <a:pPr algn="ctr"/>
            <a:r>
              <a:rPr lang="en-US" sz="1000"/>
              <a:t>https://www.allegion.com/corp/en/footer/policies/supplier-portal.html</a:t>
            </a:r>
          </a:p>
        </p:txBody>
      </p:sp>
      <p:grpSp>
        <p:nvGrpSpPr>
          <p:cNvPr id="6" name="Group 5">
            <a:extLst>
              <a:ext uri="{FF2B5EF4-FFF2-40B4-BE49-F238E27FC236}">
                <a16:creationId xmlns:a16="http://schemas.microsoft.com/office/drawing/2014/main" id="{2DD46B7F-A2B5-4F02-9AC7-D47FD0155685}"/>
              </a:ext>
            </a:extLst>
          </p:cNvPr>
          <p:cNvGrpSpPr/>
          <p:nvPr/>
        </p:nvGrpSpPr>
        <p:grpSpPr>
          <a:xfrm>
            <a:off x="3357651" y="872275"/>
            <a:ext cx="4111373" cy="5824174"/>
            <a:chOff x="2357793" y="811068"/>
            <a:chExt cx="3590925" cy="5543550"/>
          </a:xfrm>
        </p:grpSpPr>
        <p:pic>
          <p:nvPicPr>
            <p:cNvPr id="4" name="Picture 3">
              <a:extLst>
                <a:ext uri="{FF2B5EF4-FFF2-40B4-BE49-F238E27FC236}">
                  <a16:creationId xmlns:a16="http://schemas.microsoft.com/office/drawing/2014/main" id="{941FA400-4693-4127-A813-7CCC21C8E1C8}"/>
                </a:ext>
              </a:extLst>
            </p:cNvPr>
            <p:cNvPicPr>
              <a:picLocks noChangeAspect="1"/>
            </p:cNvPicPr>
            <p:nvPr/>
          </p:nvPicPr>
          <p:blipFill>
            <a:blip r:embed="rId4"/>
            <a:stretch>
              <a:fillRect/>
            </a:stretch>
          </p:blipFill>
          <p:spPr>
            <a:xfrm>
              <a:off x="2357793" y="811068"/>
              <a:ext cx="3590925" cy="5543550"/>
            </a:xfrm>
            <a:prstGeom prst="rect">
              <a:avLst/>
            </a:prstGeom>
          </p:spPr>
        </p:pic>
        <p:sp>
          <p:nvSpPr>
            <p:cNvPr id="5" name="Rectangle 4">
              <a:extLst>
                <a:ext uri="{FF2B5EF4-FFF2-40B4-BE49-F238E27FC236}">
                  <a16:creationId xmlns:a16="http://schemas.microsoft.com/office/drawing/2014/main" id="{F665FC6B-D3FE-4649-964F-8AD72DE265DC}"/>
                </a:ext>
              </a:extLst>
            </p:cNvPr>
            <p:cNvSpPr/>
            <p:nvPr/>
          </p:nvSpPr>
          <p:spPr>
            <a:xfrm>
              <a:off x="5033473" y="4862558"/>
              <a:ext cx="915245" cy="1394096"/>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700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Huidige Allegion PRISM-beheerders</a:t>
            </a:r>
            <a:br>
              <a:rPr lang="en-US" sz="2000" dirty="0"/>
            </a:br>
            <a:br>
              <a:rPr lang="en-US" sz="2000" dirty="0"/>
            </a:br>
            <a:r>
              <a:rPr lang="en-US" sz="2000"/>
              <a:t>Mike Bellis</a:t>
            </a:r>
            <a:br>
              <a:rPr lang="en-US" sz="2000" dirty="0"/>
            </a:br>
            <a:r>
              <a:rPr lang="en-US" sz="2000"/>
              <a:t>(317) 703-5412</a:t>
            </a:r>
            <a:br>
              <a:rPr lang="en-US" sz="2000" dirty="0"/>
            </a:br>
            <a:r>
              <a:rPr lang="en-US" sz="2000">
                <a:hlinkClick r:id="rId3"/>
              </a:rPr>
              <a:t>michael.bellis@allegion.com</a:t>
            </a:r>
            <a:br>
              <a:rPr lang="en-US" sz="2000" dirty="0"/>
            </a:br>
            <a:br>
              <a:rPr lang="en-US" sz="2000" dirty="0"/>
            </a:br>
            <a:r>
              <a:rPr lang="en-US" sz="2000"/>
              <a:t>Molly Krich </a:t>
            </a:r>
            <a:br>
              <a:rPr lang="en-US" sz="2000" dirty="0"/>
            </a:br>
            <a:r>
              <a:rPr lang="en-US" sz="2000"/>
              <a:t>(805) 915-9959 </a:t>
            </a:r>
            <a:br>
              <a:rPr lang="en-US" sz="2000" dirty="0"/>
            </a:br>
            <a:r>
              <a:rPr lang="en-US" sz="2000">
                <a:hlinkClick r:id="rId4"/>
              </a:rPr>
              <a:t>molly.krich@allegion.com</a:t>
            </a:r>
            <a:br>
              <a:rPr lang="en-US" sz="2000" dirty="0"/>
            </a:br>
            <a:br>
              <a:rPr lang="en-US" sz="1600" dirty="0"/>
            </a:br>
            <a:endParaRPr lang="en-US" sz="2000"/>
          </a:p>
        </p:txBody>
      </p:sp>
    </p:spTree>
    <p:extLst>
      <p:ext uri="{BB962C8B-B14F-4D97-AF65-F5344CB8AC3E}">
        <p14:creationId xmlns:p14="http://schemas.microsoft.com/office/powerpoint/2010/main" val="375053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Rev 2 – 9/17/2019</a:t>
            </a:r>
            <a:br>
              <a:rPr lang="en-US" sz="2000" dirty="0"/>
            </a:br>
            <a:r>
              <a:rPr lang="en-US" sz="2000"/>
              <a:t>omgezet vanuit .pdf met bijgewerkte screenshots </a:t>
            </a:r>
            <a:br>
              <a:rPr lang="en-US" sz="2000" dirty="0"/>
            </a:br>
            <a:br>
              <a:rPr lang="en-US" sz="2000" dirty="0"/>
            </a:br>
            <a:r>
              <a:rPr lang="en-US" sz="2000"/>
              <a:t>Rec 3 – 1/14/2020</a:t>
            </a:r>
            <a:br>
              <a:rPr lang="en-US" sz="2000" dirty="0"/>
            </a:br>
            <a:r>
              <a:rPr lang="en-US" sz="2000"/>
              <a:t>bijgewerkt ALLE beheerders contactinfo</a:t>
            </a:r>
            <a:br>
              <a:rPr lang="en-US" sz="2000" dirty="0"/>
            </a:br>
            <a:r>
              <a:rPr lang="en-US" sz="2000"/>
              <a:t>bijgewerkte informatie leveranciersportal </a:t>
            </a:r>
          </a:p>
        </p:txBody>
      </p:sp>
    </p:spTree>
    <p:extLst>
      <p:ext uri="{BB962C8B-B14F-4D97-AF65-F5344CB8AC3E}">
        <p14:creationId xmlns:p14="http://schemas.microsoft.com/office/powerpoint/2010/main" val="117979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Wat is PRISM?</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PRISM is op het web gebaseerde software dat Allegion gebruikt om bevindingen/problemen/lekkages binnen de leveringsbasis te documenteren en daarmee verbandhoudende pogingen op problemen op te lossen te traceren met behulp van de standaard 8D-probleemoplossende methode.    </a:t>
            </a:r>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2DC11567-6B35-491F-8243-ABA74201C902}"/>
              </a:ext>
            </a:extLst>
          </p:cNvPr>
          <p:cNvPicPr>
            <a:picLocks noChangeAspect="1"/>
          </p:cNvPicPr>
          <p:nvPr/>
        </p:nvPicPr>
        <p:blipFill>
          <a:blip r:embed="rId3"/>
          <a:stretch>
            <a:fillRect/>
          </a:stretch>
        </p:blipFill>
        <p:spPr>
          <a:xfrm>
            <a:off x="675698" y="2090454"/>
            <a:ext cx="7219950" cy="2962275"/>
          </a:xfrm>
          <a:prstGeom prst="rect">
            <a:avLst/>
          </a:prstGeom>
        </p:spPr>
      </p:pic>
    </p:spTree>
    <p:extLst>
      <p:ext uri="{BB962C8B-B14F-4D97-AF65-F5344CB8AC3E}">
        <p14:creationId xmlns:p14="http://schemas.microsoft.com/office/powerpoint/2010/main" val="305505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Hoe krijg ik toegang tot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Alleen leveranciers kunnen een PRISM-account krijgen als:</a:t>
            </a:r>
          </a:p>
          <a:p>
            <a:pPr marL="631825" lvl="2" indent="-285750">
              <a:buFont typeface="Wingdings" panose="05000000000000000000" pitchFamily="2" charset="2"/>
              <a:buChar char="§"/>
            </a:pPr>
            <a:r>
              <a:rPr lang="en-US"/>
              <a:t>U bent toegewezen aan een 8D-team</a:t>
            </a:r>
          </a:p>
          <a:p>
            <a:pPr marL="631825" lvl="2" indent="-285750">
              <a:buFont typeface="Wingdings" panose="05000000000000000000" pitchFamily="2" charset="2"/>
              <a:buChar char="§"/>
            </a:pPr>
            <a:r>
              <a:rPr lang="en-US"/>
              <a:t>Uw wordt met een </a:t>
            </a:r>
            <a:r>
              <a:rPr lang="en-US" sz="1800" b="1" u="sng"/>
              <a:t>gepersonaliseerd </a:t>
            </a:r>
            <a:r>
              <a:rPr lang="en-US" sz="1800"/>
              <a:t>zakelijk</a:t>
            </a:r>
            <a:r>
              <a:rPr lang="en-US"/>
              <a:t> e-mailadres toegewezen aan een 8D-team </a:t>
            </a:r>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r>
              <a:rPr lang="en-US"/>
              <a:t>Voorbeelde-mail die u ontvangt als u aan een team bent toegevoegd  </a:t>
            </a:r>
          </a:p>
          <a:p>
            <a:pPr marL="458788" lvl="1" indent="-285750">
              <a:buFont typeface="Wingdings" panose="05000000000000000000" pitchFamily="2" charset="2"/>
              <a:buChar char="§"/>
            </a:pPr>
            <a:endParaRPr lang="en-US"/>
          </a:p>
          <a:p>
            <a:pPr marL="631825" lvl="2"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835DE434-24FB-427B-825C-82585B39BFDF}"/>
              </a:ext>
            </a:extLst>
          </p:cNvPr>
          <p:cNvPicPr>
            <a:picLocks noChangeAspect="1"/>
          </p:cNvPicPr>
          <p:nvPr/>
        </p:nvPicPr>
        <p:blipFill>
          <a:blip r:embed="rId3"/>
          <a:stretch>
            <a:fillRect/>
          </a:stretch>
        </p:blipFill>
        <p:spPr>
          <a:xfrm>
            <a:off x="1126836" y="2459485"/>
            <a:ext cx="5916877" cy="3841727"/>
          </a:xfrm>
          <a:prstGeom prst="rect">
            <a:avLst/>
          </a:prstGeom>
          <a:ln>
            <a:solidFill>
              <a:schemeClr val="tx1"/>
            </a:solidFill>
          </a:ln>
        </p:spPr>
      </p:pic>
      <p:sp>
        <p:nvSpPr>
          <p:cNvPr id="6" name="Rectangle 5">
            <a:extLst>
              <a:ext uri="{FF2B5EF4-FFF2-40B4-BE49-F238E27FC236}">
                <a16:creationId xmlns:a16="http://schemas.microsoft.com/office/drawing/2014/main" id="{C1E3C79E-DB0A-4689-8A89-7208AEBC3A70}"/>
              </a:ext>
            </a:extLst>
          </p:cNvPr>
          <p:cNvSpPr/>
          <p:nvPr/>
        </p:nvSpPr>
        <p:spPr>
          <a:xfrm>
            <a:off x="1126836" y="5809672"/>
            <a:ext cx="5430982" cy="243301"/>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22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2047B-5436-4326-B2F9-2748876E2933}"/>
              </a:ext>
            </a:extLst>
          </p:cNvPr>
          <p:cNvPicPr>
            <a:picLocks noChangeAspect="1"/>
          </p:cNvPicPr>
          <p:nvPr/>
        </p:nvPicPr>
        <p:blipFill>
          <a:blip r:embed="rId3"/>
          <a:stretch>
            <a:fillRect/>
          </a:stretch>
        </p:blipFill>
        <p:spPr>
          <a:xfrm>
            <a:off x="347829" y="1444235"/>
            <a:ext cx="8410999" cy="3494478"/>
          </a:xfrm>
          <a:prstGeom prst="rect">
            <a:avLst/>
          </a:prstGeom>
        </p:spPr>
      </p:pic>
      <p:sp>
        <p:nvSpPr>
          <p:cNvPr id="2" name="Title 1"/>
          <p:cNvSpPr>
            <a:spLocks noGrp="1"/>
          </p:cNvSpPr>
          <p:nvPr>
            <p:ph type="title"/>
          </p:nvPr>
        </p:nvSpPr>
        <p:spPr/>
        <p:txBody>
          <a:bodyPr/>
          <a:lstStyle/>
          <a:p>
            <a:pPr lvl="0"/>
            <a:r>
              <a:rPr lang="en-US"/>
              <a:t>Hoe krijg ik toegang tot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Aanmeldscherm:  </a:t>
            </a:r>
            <a:r>
              <a:rPr lang="en-US">
                <a:hlinkClick r:id="rId4"/>
              </a:rPr>
              <a:t>www.global8d.com/allegion</a:t>
            </a: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endParaRPr lang="en-US"/>
          </a:p>
          <a:p>
            <a:pPr marL="458788" lvl="1" indent="-285750">
              <a:buFont typeface="Wingdings" panose="05000000000000000000" pitchFamily="2" charset="2"/>
              <a:buChar char="§"/>
            </a:pPr>
            <a:endParaRPr lang="en-US"/>
          </a:p>
        </p:txBody>
      </p:sp>
      <p:sp>
        <p:nvSpPr>
          <p:cNvPr id="9" name="TextBox 8">
            <a:extLst>
              <a:ext uri="{FF2B5EF4-FFF2-40B4-BE49-F238E27FC236}">
                <a16:creationId xmlns:a16="http://schemas.microsoft.com/office/drawing/2014/main" id="{CF0146E0-C72C-4978-9C18-D1C121E3F9BB}"/>
              </a:ext>
            </a:extLst>
          </p:cNvPr>
          <p:cNvSpPr txBox="1"/>
          <p:nvPr/>
        </p:nvSpPr>
        <p:spPr>
          <a:xfrm>
            <a:off x="347829" y="5156255"/>
            <a:ext cx="8448342" cy="769441"/>
          </a:xfrm>
          <a:prstGeom prst="rect">
            <a:avLst/>
          </a:prstGeom>
          <a:solidFill>
            <a:schemeClr val="bg1"/>
          </a:solidFill>
          <a:ln w="38100">
            <a:solidFill>
              <a:schemeClr val="bg2"/>
            </a:solidFill>
          </a:ln>
        </p:spPr>
        <p:txBody>
          <a:bodyPr wrap="square" rtlCol="0">
            <a:spAutoFit/>
          </a:bodyPr>
          <a:lstStyle/>
          <a:p>
            <a:pPr algn="ctr"/>
            <a:r>
              <a:rPr lang="en-US" sz="1100">
                <a:latin typeface="Calibri" panose="020F0502020204030204" pitchFamily="34" charset="0"/>
                <a:cs typeface="Calibri" panose="020F0502020204030204" pitchFamily="34" charset="0"/>
              </a:rPr>
              <a:t>Als u via het internetadres (in plaats van via een link in een e-mail) voor de eerste keer op de site komt, moet u om toegang vragen.</a:t>
            </a:r>
          </a:p>
          <a:p>
            <a:pPr algn="ctr"/>
            <a:endParaRPr lang="en-US" sz="1100">
              <a:latin typeface="Calibri" panose="020F0502020204030204" pitchFamily="34" charset="0"/>
              <a:cs typeface="Calibri" panose="020F0502020204030204" pitchFamily="34" charset="0"/>
            </a:endParaRPr>
          </a:p>
          <a:p>
            <a:pPr algn="ctr"/>
            <a:r>
              <a:rPr lang="en-US" sz="1100">
                <a:latin typeface="Calibri" panose="020F0502020204030204" pitchFamily="34" charset="0"/>
                <a:cs typeface="Calibri" panose="020F0502020204030204" pitchFamily="34" charset="0"/>
              </a:rPr>
              <a:t>Voltooi het registratieproces </a:t>
            </a:r>
            <a:r>
              <a:rPr lang="en-US" sz="1100" u="sng">
                <a:latin typeface="Calibri" panose="020F0502020204030204" pitchFamily="34" charset="0"/>
                <a:cs typeface="Calibri" panose="020F0502020204030204" pitchFamily="34" charset="0"/>
              </a:rPr>
              <a:t>met behulp van hetzelfde e-mailadres waar u de e-mail op hebt ontvangen of waarvan u weet dat het gekoppeld is aan een 8D</a:t>
            </a:r>
            <a:r>
              <a:rPr lang="en-US" sz="1100">
                <a:latin typeface="Calibri" panose="020F0502020204030204" pitchFamily="34" charset="0"/>
                <a:cs typeface="Calibri" panose="020F0502020204030204" pitchFamily="34" charset="0"/>
              </a:rPr>
              <a:t> en als u aan een team bent toegewezen (via dat e-mailadres), krijgt u direct toegang tot het PRISM-systeem van Allegion. </a:t>
            </a:r>
          </a:p>
        </p:txBody>
      </p:sp>
      <p:cxnSp>
        <p:nvCxnSpPr>
          <p:cNvPr id="10" name="Straight Arrow Connector 9">
            <a:extLst>
              <a:ext uri="{FF2B5EF4-FFF2-40B4-BE49-F238E27FC236}">
                <a16:creationId xmlns:a16="http://schemas.microsoft.com/office/drawing/2014/main" id="{CE90BFD9-A9A7-4E69-9418-03D9AB62E676}"/>
              </a:ext>
            </a:extLst>
          </p:cNvPr>
          <p:cNvCxnSpPr>
            <a:cxnSpLocks/>
            <a:stCxn id="9" idx="0"/>
          </p:cNvCxnSpPr>
          <p:nvPr/>
        </p:nvCxnSpPr>
        <p:spPr>
          <a:xfrm flipV="1">
            <a:off x="4572000" y="3429001"/>
            <a:ext cx="0" cy="172725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7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Hoe krijg ik toegang tot PRISM?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541511" y="1120985"/>
            <a:ext cx="2678545" cy="1328571"/>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Alle berichten van het PRISM-systeem lijken afkomstig te zijn van een contactpersoon binnen Allegion of van </a:t>
            </a:r>
            <a:r>
              <a:rPr lang="en-US" sz="1400">
                <a:hlinkClick r:id="rId3"/>
              </a:rPr>
              <a:t>support@prismportal.net</a:t>
            </a:r>
            <a:endParaRPr lang="en-US" sz="1100"/>
          </a:p>
          <a:p>
            <a:pPr marL="458788" lvl="1" indent="-285750">
              <a:buFont typeface="Wingdings" panose="05000000000000000000" pitchFamily="2" charset="2"/>
              <a:buChar char="§"/>
            </a:pPr>
            <a:endParaRPr lang="en-US"/>
          </a:p>
        </p:txBody>
      </p:sp>
      <p:pic>
        <p:nvPicPr>
          <p:cNvPr id="5" name="Picture 4">
            <a:extLst>
              <a:ext uri="{FF2B5EF4-FFF2-40B4-BE49-F238E27FC236}">
                <a16:creationId xmlns:a16="http://schemas.microsoft.com/office/drawing/2014/main" id="{1924882D-BF9E-482E-8748-877655DE867A}"/>
              </a:ext>
            </a:extLst>
          </p:cNvPr>
          <p:cNvPicPr/>
          <p:nvPr/>
        </p:nvPicPr>
        <p:blipFill>
          <a:blip r:embed="rId4"/>
          <a:stretch>
            <a:fillRect/>
          </a:stretch>
        </p:blipFill>
        <p:spPr>
          <a:xfrm>
            <a:off x="3220056" y="766657"/>
            <a:ext cx="5619144" cy="2535934"/>
          </a:xfrm>
          <a:prstGeom prst="rect">
            <a:avLst/>
          </a:prstGeom>
          <a:ln>
            <a:solidFill>
              <a:schemeClr val="tx1"/>
            </a:solidFill>
          </a:ln>
        </p:spPr>
      </p:pic>
      <p:pic>
        <p:nvPicPr>
          <p:cNvPr id="6" name="Picture 5">
            <a:extLst>
              <a:ext uri="{FF2B5EF4-FFF2-40B4-BE49-F238E27FC236}">
                <a16:creationId xmlns:a16="http://schemas.microsoft.com/office/drawing/2014/main" id="{4C216AC0-EF64-493A-9D54-370AA17822DC}"/>
              </a:ext>
            </a:extLst>
          </p:cNvPr>
          <p:cNvPicPr/>
          <p:nvPr/>
        </p:nvPicPr>
        <p:blipFill>
          <a:blip r:embed="rId5"/>
          <a:stretch>
            <a:fillRect/>
          </a:stretch>
        </p:blipFill>
        <p:spPr>
          <a:xfrm>
            <a:off x="521851" y="4079991"/>
            <a:ext cx="8095673" cy="2263824"/>
          </a:xfrm>
          <a:prstGeom prst="rect">
            <a:avLst/>
          </a:prstGeom>
          <a:ln>
            <a:solidFill>
              <a:schemeClr val="tx1"/>
            </a:solidFill>
          </a:ln>
        </p:spPr>
      </p:pic>
      <p:sp>
        <p:nvSpPr>
          <p:cNvPr id="7" name="Content Placeholder 2">
            <a:extLst>
              <a:ext uri="{FF2B5EF4-FFF2-40B4-BE49-F238E27FC236}">
                <a16:creationId xmlns:a16="http://schemas.microsoft.com/office/drawing/2014/main" id="{75990B2D-A0F4-4FF6-8F17-719CDE755807}"/>
              </a:ext>
            </a:extLst>
          </p:cNvPr>
          <p:cNvSpPr txBox="1">
            <a:spLocks/>
          </p:cNvSpPr>
          <p:nvPr/>
        </p:nvSpPr>
        <p:spPr bwMode="gray">
          <a:xfrm>
            <a:off x="217805" y="3520383"/>
            <a:ext cx="8621395" cy="822882"/>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U krijgt als u zich aanmeldt op PRISM het onderstaande scherm te zien</a:t>
            </a:r>
          </a:p>
          <a:p>
            <a:pPr marL="285750" indent="-285750">
              <a:buFont typeface="Wingdings" panose="05000000000000000000" pitchFamily="2" charset="2"/>
              <a:buChar char="§"/>
            </a:pPr>
            <a:r>
              <a:rPr lang="en-US" sz="1400"/>
              <a:t>Het bevat alleen de 8D's waar u lid van bent  </a:t>
            </a:r>
          </a:p>
          <a:p>
            <a:pPr marL="285750" indent="-285750">
              <a:buFont typeface="Wingdings" panose="05000000000000000000" pitchFamily="2" charset="2"/>
              <a:buChar char="§"/>
            </a:pPr>
            <a:endParaRPr lang="en-US" sz="1400"/>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a:p>
            <a:pPr marL="458788" lvl="1" indent="-285750">
              <a:buFont typeface="Wingdings" panose="05000000000000000000" pitchFamily="2" charset="2"/>
              <a:buChar char="§"/>
            </a:pPr>
            <a:endParaRPr lang="en-US"/>
          </a:p>
          <a:p>
            <a:pPr lvl="1" indent="0">
              <a:buNone/>
            </a:pPr>
            <a:endParaRPr lang="en-US"/>
          </a:p>
          <a:p>
            <a:pPr lvl="1" indent="0">
              <a:buNone/>
            </a:pPr>
            <a:endParaRPr lang="en-US"/>
          </a:p>
          <a:p>
            <a:pPr marL="458788" lvl="1" indent="-285750">
              <a:buFont typeface="Wingdings" panose="05000000000000000000" pitchFamily="2" charset="2"/>
              <a:buChar char="§"/>
            </a:pPr>
            <a:endParaRPr lang="en-US"/>
          </a:p>
        </p:txBody>
      </p:sp>
      <p:sp>
        <p:nvSpPr>
          <p:cNvPr id="9" name="Rectangle 8">
            <a:extLst>
              <a:ext uri="{FF2B5EF4-FFF2-40B4-BE49-F238E27FC236}">
                <a16:creationId xmlns:a16="http://schemas.microsoft.com/office/drawing/2014/main" id="{5413B013-0BF6-4D0F-8054-259E93A70CEF}"/>
              </a:ext>
            </a:extLst>
          </p:cNvPr>
          <p:cNvSpPr/>
          <p:nvPr/>
        </p:nvSpPr>
        <p:spPr>
          <a:xfrm>
            <a:off x="4922982" y="1627000"/>
            <a:ext cx="1939636" cy="330663"/>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F5E54F-7E08-4E01-B494-21FC48ABFDD2}"/>
              </a:ext>
            </a:extLst>
          </p:cNvPr>
          <p:cNvSpPr/>
          <p:nvPr/>
        </p:nvSpPr>
        <p:spPr>
          <a:xfrm>
            <a:off x="4922981" y="2349729"/>
            <a:ext cx="2272145" cy="402707"/>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95794B-C99A-48FF-AA3F-3314D6E64C25}"/>
              </a:ext>
            </a:extLst>
          </p:cNvPr>
          <p:cNvSpPr/>
          <p:nvPr/>
        </p:nvSpPr>
        <p:spPr>
          <a:xfrm>
            <a:off x="521851" y="4070755"/>
            <a:ext cx="8095673" cy="2263824"/>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2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Alleen D0 8D's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a:t>Er is geen formele probleemoplossing vereist.</a:t>
            </a:r>
          </a:p>
          <a:p>
            <a:pPr marL="458788" lvl="1" indent="-285750">
              <a:buFont typeface="Wingdings" panose="05000000000000000000" pitchFamily="2" charset="2"/>
              <a:buChar char="§"/>
            </a:pPr>
            <a:r>
              <a:rPr lang="en-US"/>
              <a:t>Verkopers zijn verantwoordelijk voor het achterhouden van verdachte voorraad en in SOMI zodat er GEEN extra defecten naar Allegion worden gezonden.  </a:t>
            </a:r>
          </a:p>
        </p:txBody>
      </p:sp>
      <p:sp>
        <p:nvSpPr>
          <p:cNvPr id="8" name="Text Box 2">
            <a:extLst>
              <a:ext uri="{FF2B5EF4-FFF2-40B4-BE49-F238E27FC236}">
                <a16:creationId xmlns:a16="http://schemas.microsoft.com/office/drawing/2014/main" id="{A38F62F3-E044-4369-9F45-968D211BC940}"/>
              </a:ext>
            </a:extLst>
          </p:cNvPr>
          <p:cNvSpPr txBox="1">
            <a:spLocks noChangeArrowheads="1"/>
          </p:cNvSpPr>
          <p:nvPr/>
        </p:nvSpPr>
        <p:spPr bwMode="auto">
          <a:xfrm>
            <a:off x="7742152" y="2236933"/>
            <a:ext cx="1325418" cy="28909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Document bewaren in 'Bijlagen' en/of </a:t>
            </a:r>
            <a:r>
              <a:rPr lang="en-US" sz="1100">
                <a:latin typeface="Calibri" panose="020F0502020204030204" pitchFamily="34" charset="0"/>
                <a:ea typeface="Calibri" panose="020F0502020204030204" pitchFamily="34" charset="0"/>
                <a:cs typeface="Times New Roman" panose="02020603050405020304" pitchFamily="18" charset="0"/>
              </a:rPr>
              <a:t> in </a:t>
            </a:r>
            <a:r>
              <a:rPr lang="en-US" sz="1100">
                <a:effectLst/>
                <a:latin typeface="Calibri" panose="020F0502020204030204" pitchFamily="34" charset="0"/>
                <a:ea typeface="Calibri" panose="020F0502020204030204" pitchFamily="34" charset="0"/>
                <a:cs typeface="Times New Roman" panose="02020603050405020304" pitchFamily="18" charset="0"/>
              </a:rPr>
              <a:t>'Actiebeschrijving'.  </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'Bewerken' om het bewerkbare formulier te openen en vergeet niet op 'Opslaan en teruggaan' te klikken als u alle wijzigingen hebt aangebracht (zie screenshots op de volgende dia).  </a:t>
            </a:r>
          </a:p>
        </p:txBody>
      </p:sp>
      <p:grpSp>
        <p:nvGrpSpPr>
          <p:cNvPr id="3" name="Group 2">
            <a:extLst>
              <a:ext uri="{FF2B5EF4-FFF2-40B4-BE49-F238E27FC236}">
                <a16:creationId xmlns:a16="http://schemas.microsoft.com/office/drawing/2014/main" id="{99DF82D1-CA9C-4487-AF3C-F8A4783FBBCF}"/>
              </a:ext>
            </a:extLst>
          </p:cNvPr>
          <p:cNvGrpSpPr/>
          <p:nvPr/>
        </p:nvGrpSpPr>
        <p:grpSpPr>
          <a:xfrm>
            <a:off x="376382" y="1685664"/>
            <a:ext cx="6984999" cy="4825969"/>
            <a:chOff x="376382" y="1621012"/>
            <a:chExt cx="6984999" cy="4825969"/>
          </a:xfrm>
        </p:grpSpPr>
        <p:pic>
          <p:nvPicPr>
            <p:cNvPr id="5" name="Picture 4">
              <a:extLst>
                <a:ext uri="{FF2B5EF4-FFF2-40B4-BE49-F238E27FC236}">
                  <a16:creationId xmlns:a16="http://schemas.microsoft.com/office/drawing/2014/main" id="{33A4CDA9-5009-4577-9C4E-8EE33782133C}"/>
                </a:ext>
              </a:extLst>
            </p:cNvPr>
            <p:cNvPicPr/>
            <p:nvPr/>
          </p:nvPicPr>
          <p:blipFill>
            <a:blip r:embed="rId3"/>
            <a:stretch>
              <a:fillRect/>
            </a:stretch>
          </p:blipFill>
          <p:spPr>
            <a:xfrm>
              <a:off x="376382" y="1621012"/>
              <a:ext cx="6984999" cy="4825969"/>
            </a:xfrm>
            <a:prstGeom prst="rect">
              <a:avLst/>
            </a:prstGeom>
          </p:spPr>
        </p:pic>
        <p:sp>
          <p:nvSpPr>
            <p:cNvPr id="7" name="Rectangle 6">
              <a:extLst>
                <a:ext uri="{FF2B5EF4-FFF2-40B4-BE49-F238E27FC236}">
                  <a16:creationId xmlns:a16="http://schemas.microsoft.com/office/drawing/2014/main" id="{8309A8D6-7131-4F10-BE56-14D6AFAD29BE}"/>
                </a:ext>
              </a:extLst>
            </p:cNvPr>
            <p:cNvSpPr/>
            <p:nvPr/>
          </p:nvSpPr>
          <p:spPr>
            <a:xfrm>
              <a:off x="425415" y="3549684"/>
              <a:ext cx="710651" cy="13617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BB97224B-4347-4B98-9CE9-7B1D0B6E42A1}"/>
                </a:ext>
              </a:extLst>
            </p:cNvPr>
            <p:cNvSpPr/>
            <p:nvPr/>
          </p:nvSpPr>
          <p:spPr>
            <a:xfrm>
              <a:off x="6908799" y="4955151"/>
              <a:ext cx="286327" cy="171031"/>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a:extLst>
              <a:ext uri="{FF2B5EF4-FFF2-40B4-BE49-F238E27FC236}">
                <a16:creationId xmlns:a16="http://schemas.microsoft.com/office/drawing/2014/main" id="{73C11BB5-6AC8-47CE-BBDF-A169B12C51D9}"/>
              </a:ext>
            </a:extLst>
          </p:cNvPr>
          <p:cNvSpPr/>
          <p:nvPr/>
        </p:nvSpPr>
        <p:spPr>
          <a:xfrm>
            <a:off x="2037160" y="2695318"/>
            <a:ext cx="5157966" cy="36191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B64D7F18-CC46-4ED2-B877-69CDCC00A133}"/>
              </a:ext>
            </a:extLst>
          </p:cNvPr>
          <p:cNvCxnSpPr>
            <a:cxnSpLocks/>
            <a:stCxn id="8" idx="1"/>
            <a:endCxn id="9" idx="3"/>
          </p:cNvCxnSpPr>
          <p:nvPr/>
        </p:nvCxnSpPr>
        <p:spPr>
          <a:xfrm flipH="1">
            <a:off x="7195126" y="3682424"/>
            <a:ext cx="547026" cy="142289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Alleen D0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571500"/>
          </a:xfrm>
        </p:spPr>
        <p:txBody>
          <a:bodyPr/>
          <a:lstStyle/>
          <a:p>
            <a:r>
              <a:rPr lang="en-US"/>
              <a:t>Actiebeschrijving toevoegen</a:t>
            </a:r>
          </a:p>
        </p:txBody>
      </p:sp>
      <p:pic>
        <p:nvPicPr>
          <p:cNvPr id="6" name="Picture 5">
            <a:extLst>
              <a:ext uri="{FF2B5EF4-FFF2-40B4-BE49-F238E27FC236}">
                <a16:creationId xmlns:a16="http://schemas.microsoft.com/office/drawing/2014/main" id="{9BE7DFF1-E660-4436-9BB1-178E595B8941}"/>
              </a:ext>
            </a:extLst>
          </p:cNvPr>
          <p:cNvPicPr/>
          <p:nvPr/>
        </p:nvPicPr>
        <p:blipFill>
          <a:blip r:embed="rId2"/>
          <a:stretch>
            <a:fillRect/>
          </a:stretch>
        </p:blipFill>
        <p:spPr>
          <a:xfrm>
            <a:off x="457200" y="1198707"/>
            <a:ext cx="5429885" cy="4151513"/>
          </a:xfrm>
          <a:prstGeom prst="rect">
            <a:avLst/>
          </a:prstGeom>
        </p:spPr>
      </p:pic>
      <p:sp>
        <p:nvSpPr>
          <p:cNvPr id="7" name="Text Box 2">
            <a:extLst>
              <a:ext uri="{FF2B5EF4-FFF2-40B4-BE49-F238E27FC236}">
                <a16:creationId xmlns:a16="http://schemas.microsoft.com/office/drawing/2014/main" id="{F2A68830-226C-4877-88B0-A148CAF70350}"/>
              </a:ext>
            </a:extLst>
          </p:cNvPr>
          <p:cNvSpPr txBox="1">
            <a:spLocks noChangeArrowheads="1"/>
          </p:cNvSpPr>
          <p:nvPr/>
        </p:nvSpPr>
        <p:spPr bwMode="auto">
          <a:xfrm>
            <a:off x="6016943" y="2717228"/>
            <a:ext cx="2539999" cy="9496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Tekst invoeren in de betreffende vakken.</a:t>
            </a: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'Opslaan en teruggaan' als u klaar bent. </a:t>
            </a:r>
          </a:p>
        </p:txBody>
      </p:sp>
      <p:cxnSp>
        <p:nvCxnSpPr>
          <p:cNvPr id="8" name="Straight Arrow Connector 7">
            <a:extLst>
              <a:ext uri="{FF2B5EF4-FFF2-40B4-BE49-F238E27FC236}">
                <a16:creationId xmlns:a16="http://schemas.microsoft.com/office/drawing/2014/main" id="{0DD3C864-9F6B-4153-B0CC-87AD82A66AB6}"/>
              </a:ext>
            </a:extLst>
          </p:cNvPr>
          <p:cNvCxnSpPr>
            <a:cxnSpLocks/>
            <a:stCxn id="7" idx="1"/>
          </p:cNvCxnSpPr>
          <p:nvPr/>
        </p:nvCxnSpPr>
        <p:spPr>
          <a:xfrm flipH="1">
            <a:off x="4572000" y="3192033"/>
            <a:ext cx="1444943"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D591D7D-5800-4909-AAB6-9A547FF08290}"/>
              </a:ext>
            </a:extLst>
          </p:cNvPr>
          <p:cNvSpPr/>
          <p:nvPr/>
        </p:nvSpPr>
        <p:spPr>
          <a:xfrm>
            <a:off x="563961" y="5144654"/>
            <a:ext cx="793784" cy="22403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a:extLst>
              <a:ext uri="{FF2B5EF4-FFF2-40B4-BE49-F238E27FC236}">
                <a16:creationId xmlns:a16="http://schemas.microsoft.com/office/drawing/2014/main" id="{0CDF2D2F-B176-44EC-A5F9-FD05AF3F4CEB}"/>
              </a:ext>
            </a:extLst>
          </p:cNvPr>
          <p:cNvSpPr txBox="1">
            <a:spLocks noChangeArrowheads="1"/>
          </p:cNvSpPr>
          <p:nvPr/>
        </p:nvSpPr>
        <p:spPr bwMode="auto">
          <a:xfrm>
            <a:off x="457200" y="5763592"/>
            <a:ext cx="7430655" cy="3023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Opmerking: Deze opmaak ('Bewerken' - 'Opslaan en teruggaan') is in alle PRISM 8D-updates hetzelfde of vergelijkbaar.  </a:t>
            </a:r>
          </a:p>
        </p:txBody>
      </p:sp>
      <p:sp>
        <p:nvSpPr>
          <p:cNvPr id="9" name="Rectangle 8">
            <a:extLst>
              <a:ext uri="{FF2B5EF4-FFF2-40B4-BE49-F238E27FC236}">
                <a16:creationId xmlns:a16="http://schemas.microsoft.com/office/drawing/2014/main" id="{53E27AAD-D9CC-4A7E-B1AF-197A7FB00826}"/>
              </a:ext>
            </a:extLst>
          </p:cNvPr>
          <p:cNvSpPr/>
          <p:nvPr/>
        </p:nvSpPr>
        <p:spPr>
          <a:xfrm>
            <a:off x="3149600" y="218762"/>
            <a:ext cx="5890495" cy="892552"/>
          </a:xfrm>
          <a:prstGeom prst="rect">
            <a:avLst/>
          </a:prstGeom>
        </p:spPr>
        <p:txBody>
          <a:bodyPr wrap="square">
            <a:spAutoFit/>
          </a:bodyPr>
          <a:lstStyle/>
          <a:p>
            <a:r>
              <a:rPr lang="en-US" sz="2000">
                <a:solidFill>
                  <a:schemeClr val="bg2"/>
                </a:solidFill>
                <a:latin typeface="+mj-lt"/>
                <a:ea typeface="+mj-ea"/>
                <a:cs typeface="+mj-cs"/>
              </a:rPr>
              <a:t>Onthoud:</a:t>
            </a:r>
          </a:p>
          <a:p>
            <a:r>
              <a:rPr lang="en-US" sz="1600"/>
              <a:t>Verkopers zijn verantwoordelijk voor het achterhouden van voorraad en in SOMI zodat er GEEN extra defecten door Allegion worden ontvangen.  </a:t>
            </a:r>
          </a:p>
        </p:txBody>
      </p:sp>
    </p:spTree>
    <p:extLst>
      <p:ext uri="{BB962C8B-B14F-4D97-AF65-F5344CB8AC3E}">
        <p14:creationId xmlns:p14="http://schemas.microsoft.com/office/powerpoint/2010/main" val="414349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Alleen D0 8D's</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351027"/>
          </a:xfrm>
        </p:spPr>
        <p:txBody>
          <a:bodyPr/>
          <a:lstStyle/>
          <a:p>
            <a:r>
              <a:rPr lang="en-US"/>
              <a:t>Bijlagen toevoegen</a:t>
            </a:r>
          </a:p>
        </p:txBody>
      </p:sp>
      <p:sp>
        <p:nvSpPr>
          <p:cNvPr id="7" name="Text Box 2">
            <a:extLst>
              <a:ext uri="{FF2B5EF4-FFF2-40B4-BE49-F238E27FC236}">
                <a16:creationId xmlns:a16="http://schemas.microsoft.com/office/drawing/2014/main" id="{01D16547-C209-4A6B-A31A-C5691E99761A}"/>
              </a:ext>
            </a:extLst>
          </p:cNvPr>
          <p:cNvSpPr txBox="1">
            <a:spLocks noChangeArrowheads="1"/>
          </p:cNvSpPr>
          <p:nvPr/>
        </p:nvSpPr>
        <p:spPr bwMode="auto">
          <a:xfrm>
            <a:off x="6213259" y="2183268"/>
            <a:ext cx="2184400" cy="1626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'Bewerken' om het Bijlagen-scherm te openen zoals hieronder wordt weergegeven.  </a:t>
            </a:r>
            <a:r>
              <a:rPr lang="en-US" sz="1100">
                <a:latin typeface="Calibri" panose="020F0502020204030204" pitchFamily="34" charset="0"/>
                <a:ea typeface="Calibri" panose="020F0502020204030204" pitchFamily="34" charset="0"/>
                <a:cs typeface="Times New Roman" panose="02020603050405020304" pitchFamily="18" charset="0"/>
              </a:rPr>
              <a:t>Alle opmaaktypes worden geaccepteerd.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Klik op 'Opslaan en terugsturen' als alle bijlagen geupload zijn.   </a:t>
            </a:r>
          </a:p>
        </p:txBody>
      </p:sp>
      <p:grpSp>
        <p:nvGrpSpPr>
          <p:cNvPr id="11" name="Group 10">
            <a:extLst>
              <a:ext uri="{FF2B5EF4-FFF2-40B4-BE49-F238E27FC236}">
                <a16:creationId xmlns:a16="http://schemas.microsoft.com/office/drawing/2014/main" id="{E448D118-9F8D-41CC-8F12-44C4E3E6DA6B}"/>
              </a:ext>
            </a:extLst>
          </p:cNvPr>
          <p:cNvGrpSpPr/>
          <p:nvPr/>
        </p:nvGrpSpPr>
        <p:grpSpPr>
          <a:xfrm>
            <a:off x="166687" y="1278773"/>
            <a:ext cx="5585253" cy="3024769"/>
            <a:chOff x="166688" y="1278774"/>
            <a:chExt cx="4931785" cy="2406535"/>
          </a:xfrm>
        </p:grpSpPr>
        <p:pic>
          <p:nvPicPr>
            <p:cNvPr id="4" name="Picture 3">
              <a:extLst>
                <a:ext uri="{FF2B5EF4-FFF2-40B4-BE49-F238E27FC236}">
                  <a16:creationId xmlns:a16="http://schemas.microsoft.com/office/drawing/2014/main" id="{41D5B727-1FBA-44F5-AD17-07E569F8B028}"/>
                </a:ext>
              </a:extLst>
            </p:cNvPr>
            <p:cNvPicPr>
              <a:picLocks noChangeAspect="1"/>
            </p:cNvPicPr>
            <p:nvPr/>
          </p:nvPicPr>
          <p:blipFill rotWithShape="1">
            <a:blip r:embed="rId2"/>
            <a:srcRect b="28240"/>
            <a:stretch/>
          </p:blipFill>
          <p:spPr>
            <a:xfrm>
              <a:off x="166688" y="1278774"/>
              <a:ext cx="4931785" cy="2406535"/>
            </a:xfrm>
            <a:prstGeom prst="rect">
              <a:avLst/>
            </a:prstGeom>
            <a:ln>
              <a:solidFill>
                <a:schemeClr val="tx1"/>
              </a:solidFill>
            </a:ln>
          </p:spPr>
        </p:pic>
        <p:sp>
          <p:nvSpPr>
            <p:cNvPr id="8" name="Rectangle 7">
              <a:extLst>
                <a:ext uri="{FF2B5EF4-FFF2-40B4-BE49-F238E27FC236}">
                  <a16:creationId xmlns:a16="http://schemas.microsoft.com/office/drawing/2014/main" id="{4F1C701D-9BA1-4902-B7CB-45865F0C2646}"/>
                </a:ext>
              </a:extLst>
            </p:cNvPr>
            <p:cNvSpPr/>
            <p:nvPr/>
          </p:nvSpPr>
          <p:spPr>
            <a:xfrm>
              <a:off x="4849091" y="2520554"/>
              <a:ext cx="249382" cy="24969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6BD2D4FD-F12E-400D-914F-27E330523B57}"/>
              </a:ext>
            </a:extLst>
          </p:cNvPr>
          <p:cNvGrpSpPr/>
          <p:nvPr/>
        </p:nvGrpSpPr>
        <p:grpSpPr>
          <a:xfrm>
            <a:off x="3445165" y="4303542"/>
            <a:ext cx="5536188" cy="2407885"/>
            <a:chOff x="3796145" y="4687401"/>
            <a:chExt cx="5185207" cy="2024026"/>
          </a:xfrm>
        </p:grpSpPr>
        <p:pic>
          <p:nvPicPr>
            <p:cNvPr id="3" name="Picture 2">
              <a:extLst>
                <a:ext uri="{FF2B5EF4-FFF2-40B4-BE49-F238E27FC236}">
                  <a16:creationId xmlns:a16="http://schemas.microsoft.com/office/drawing/2014/main" id="{E188EA50-70D9-41B8-9010-6A00C1224187}"/>
                </a:ext>
              </a:extLst>
            </p:cNvPr>
            <p:cNvPicPr>
              <a:picLocks noChangeAspect="1"/>
            </p:cNvPicPr>
            <p:nvPr/>
          </p:nvPicPr>
          <p:blipFill>
            <a:blip r:embed="rId3"/>
            <a:stretch>
              <a:fillRect/>
            </a:stretch>
          </p:blipFill>
          <p:spPr>
            <a:xfrm>
              <a:off x="3796145" y="4687401"/>
              <a:ext cx="5185207" cy="2024026"/>
            </a:xfrm>
            <a:prstGeom prst="rect">
              <a:avLst/>
            </a:prstGeom>
          </p:spPr>
        </p:pic>
        <p:sp>
          <p:nvSpPr>
            <p:cNvPr id="9" name="Rectangle 8">
              <a:extLst>
                <a:ext uri="{FF2B5EF4-FFF2-40B4-BE49-F238E27FC236}">
                  <a16:creationId xmlns:a16="http://schemas.microsoft.com/office/drawing/2014/main" id="{A24F4FDF-47AA-4B67-82CE-92EC818F7FD2}"/>
                </a:ext>
              </a:extLst>
            </p:cNvPr>
            <p:cNvSpPr/>
            <p:nvPr/>
          </p:nvSpPr>
          <p:spPr>
            <a:xfrm>
              <a:off x="4027056" y="6428508"/>
              <a:ext cx="692719" cy="2168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a:extLst>
              <a:ext uri="{FF2B5EF4-FFF2-40B4-BE49-F238E27FC236}">
                <a16:creationId xmlns:a16="http://schemas.microsoft.com/office/drawing/2014/main" id="{A4536589-C858-445B-A467-306503360C02}"/>
              </a:ext>
            </a:extLst>
          </p:cNvPr>
          <p:cNvSpPr/>
          <p:nvPr/>
        </p:nvSpPr>
        <p:spPr>
          <a:xfrm>
            <a:off x="3149600" y="218762"/>
            <a:ext cx="5890495" cy="892552"/>
          </a:xfrm>
          <a:prstGeom prst="rect">
            <a:avLst/>
          </a:prstGeom>
        </p:spPr>
        <p:txBody>
          <a:bodyPr wrap="square">
            <a:spAutoFit/>
          </a:bodyPr>
          <a:lstStyle/>
          <a:p>
            <a:r>
              <a:rPr lang="en-US" sz="2000">
                <a:solidFill>
                  <a:schemeClr val="bg2"/>
                </a:solidFill>
                <a:latin typeface="+mj-lt"/>
                <a:ea typeface="+mj-ea"/>
                <a:cs typeface="+mj-cs"/>
              </a:rPr>
              <a:t>Onthoud:</a:t>
            </a:r>
          </a:p>
          <a:p>
            <a:r>
              <a:rPr lang="en-US" sz="1600"/>
              <a:t>Verkopers zijn verantwoordelijk voor het achterhouden van voorraad en in SOMI zodat er GEEN extra defecten door Allegion worden ontvangen.  </a:t>
            </a:r>
          </a:p>
        </p:txBody>
      </p:sp>
      <p:cxnSp>
        <p:nvCxnSpPr>
          <p:cNvPr id="13" name="Straight Arrow Connector 12">
            <a:extLst>
              <a:ext uri="{FF2B5EF4-FFF2-40B4-BE49-F238E27FC236}">
                <a16:creationId xmlns:a16="http://schemas.microsoft.com/office/drawing/2014/main" id="{870359E8-1E4B-4F04-B62B-4466A9EF9010}"/>
              </a:ext>
            </a:extLst>
          </p:cNvPr>
          <p:cNvCxnSpPr>
            <a:cxnSpLocks/>
            <a:stCxn id="7" idx="1"/>
            <a:endCxn id="8" idx="3"/>
          </p:cNvCxnSpPr>
          <p:nvPr/>
        </p:nvCxnSpPr>
        <p:spPr>
          <a:xfrm flipH="1">
            <a:off x="5751940" y="2996486"/>
            <a:ext cx="461319" cy="1"/>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504D8E5-43DE-45A9-B17A-D5E78F9A4D90}"/>
              </a:ext>
            </a:extLst>
          </p:cNvPr>
          <p:cNvSpPr/>
          <p:nvPr/>
        </p:nvSpPr>
        <p:spPr>
          <a:xfrm>
            <a:off x="166686" y="3351874"/>
            <a:ext cx="1329605" cy="20412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40018010"/>
      </p:ext>
    </p:extLst>
  </p:cSld>
  <p:clrMapOvr>
    <a:masterClrMapping/>
  </p:clrMapOvr>
</p:sld>
</file>

<file path=ppt/theme/theme1.xml><?xml version="1.0" encoding="utf-8"?>
<a:theme xmlns:a="http://schemas.openxmlformats.org/drawingml/2006/main" name="ALLE_PPT_Template_expanded_vMay21">
  <a:themeElements>
    <a:clrScheme name="Allegion">
      <a:dk1>
        <a:srgbClr val="000000"/>
      </a:dk1>
      <a:lt1>
        <a:sysClr val="window" lastClr="FFFFFF"/>
      </a:lt1>
      <a:dk2>
        <a:srgbClr val="C05131"/>
      </a:dk2>
      <a:lt2>
        <a:srgbClr val="FF671F"/>
      </a:lt2>
      <a:accent1>
        <a:srgbClr val="007681"/>
      </a:accent1>
      <a:accent2>
        <a:srgbClr val="DC582A"/>
      </a:accent2>
      <a:accent3>
        <a:srgbClr val="509E2F"/>
      </a:accent3>
      <a:accent4>
        <a:srgbClr val="7E5475"/>
      </a:accent4>
      <a:accent5>
        <a:srgbClr val="0076A5"/>
      </a:accent5>
      <a:accent6>
        <a:srgbClr val="FFB500"/>
      </a:accent6>
      <a:hlink>
        <a:srgbClr val="0076A5"/>
      </a:hlink>
      <a:folHlink>
        <a:srgbClr val="7E54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67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root rId="524f5479-8cc2-4574-a36c-3a2c400de615">
  <converter client="fe80::5efe:10.160.96.215%4 (fe80::5efe:10.160.96.215%4)" created="Wed 10-Jun-2020 18:23:48-05:00" dstFile="Supplier_Instructions_for_allegion_PRISM_8Ds_Rev_3_1-2020.xml" id="637274282249778742" parser="8114b4f2-88fd-4938-827c-bbb6c6c6c6d2" server="mstool1.strakertranslations.com (fe80::5efe:10.160.96.215%4)" srcFile="Supplier_Instructions_for_allegion_PRISM_8Ds_Rev_3_1-2020.pptx" tags="true">MsoDocApp.Common, Version=1.0.7455.33413, Culture=neutral, PublicKeyToken=null RELEASE Sat 05/30/2020 18:33:46.99</converter>
  <options freeze="false" dummy="false" mark="false" clean="Both3" split="true"/>
</root>
</file>

<file path=customXml/item2.xml><?xml version="1.0" encoding="utf-8"?>
<p:properties xmlns:p="http://schemas.microsoft.com/office/2006/metadata/properties" xmlns:xsi="http://www.w3.org/2001/XMLSchema-instance" xmlns:pc="http://schemas.microsoft.com/office/infopath/2007/PartnerControls">
  <documentManagement>
    <SharedWithUsers xmlns="92818ce1-7f5e-47e1-9d61-8cbe702c66c3">
      <UserInfo>
        <DisplayName>Abell, Kenny</DisplayName>
        <AccountId>451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5CFDD790335684197C2222D5CD37284" ma:contentTypeVersion="13" ma:contentTypeDescription="Create a new document." ma:contentTypeScope="" ma:versionID="89f08002bed45cc7f647ce7adcdb4bfe">
  <xsd:schema xmlns:xsd="http://www.w3.org/2001/XMLSchema" xmlns:xs="http://www.w3.org/2001/XMLSchema" xmlns:p="http://schemas.microsoft.com/office/2006/metadata/properties" xmlns:ns3="dc46aafc-205e-4dee-a368-cf0dc6658954" xmlns:ns4="92818ce1-7f5e-47e1-9d61-8cbe702c66c3" targetNamespace="http://schemas.microsoft.com/office/2006/metadata/properties" ma:root="true" ma:fieldsID="a33e0f0624605acd7265991ea4c666de" ns3:_="" ns4:_="">
    <xsd:import namespace="dc46aafc-205e-4dee-a368-cf0dc6658954"/>
    <xsd:import namespace="92818ce1-7f5e-47e1-9d61-8cbe702c66c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6aafc-205e-4dee-a368-cf0dc6658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818ce1-7f5e-47e1-9d61-8cbe702c66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A1F87-2463-344E-9DE1-ADDB1DA83965}">
  <ds:schemaRefs/>
</ds:datastoreItem>
</file>

<file path=customXml/itemProps2.xml><?xml version="1.0" encoding="utf-8"?>
<ds:datastoreItem xmlns:ds="http://schemas.openxmlformats.org/officeDocument/2006/customXml" ds:itemID="{3B4A995D-5F42-40EF-ABDB-FC4A0546FD9B}">
  <ds:schemaRefs>
    <ds:schemaRef ds:uri="http://schemas.microsoft.com/office/2006/metadata/properties"/>
    <ds:schemaRef ds:uri="http://schemas.microsoft.com/office/infopath/2007/PartnerControls"/>
    <ds:schemaRef ds:uri="92818ce1-7f5e-47e1-9d61-8cbe702c66c3"/>
  </ds:schemaRefs>
</ds:datastoreItem>
</file>

<file path=customXml/itemProps3.xml><?xml version="1.0" encoding="utf-8"?>
<ds:datastoreItem xmlns:ds="http://schemas.openxmlformats.org/officeDocument/2006/customXml" ds:itemID="{C81FD384-8B35-4744-8BA9-DB2EEE03ED11}">
  <ds:schemaRefs>
    <ds:schemaRef ds:uri="http://schemas.microsoft.com/sharepoint/v3/contenttype/forms"/>
  </ds:schemaRefs>
</ds:datastoreItem>
</file>

<file path=customXml/itemProps4.xml><?xml version="1.0" encoding="utf-8"?>
<ds:datastoreItem xmlns:ds="http://schemas.openxmlformats.org/officeDocument/2006/customXml" ds:itemID="{6513D8A2-C3A8-4A7E-B37F-7AD4938B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6aafc-205e-4dee-a368-cf0dc6658954"/>
    <ds:schemaRef ds:uri="92818ce1-7f5e-47e1-9d61-8cbe702c6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2882</TotalTime>
  <Words>1254</Words>
  <Application>Microsoft Macintosh PowerPoint</Application>
  <PresentationFormat>On-screen Show (4:3)</PresentationFormat>
  <Paragraphs>147</Paragraphs>
  <Slides>25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Lucida Grande</vt:lpstr>
      <vt:lpstr>Times New Roman</vt:lpstr>
      <vt:lpstr>Wingdings</vt:lpstr>
      <vt:lpstr>ALLE_PPT_Template_expanded_vMay21</vt:lpstr>
      <vt:lpstr>Leveranciersinstructies voor Allegion PRISM 8D's</vt:lpstr>
      <vt:lpstr>Algemene instructies voor leverancier die met het PRISM 8D-systeem van Allegion werkt </vt:lpstr>
      <vt:lpstr>Wat is PRISM?</vt:lpstr>
      <vt:lpstr>Hoe krijg ik toegang tot PRISM? </vt:lpstr>
      <vt:lpstr>Hoe krijg ik toegang tot PRISM? </vt:lpstr>
      <vt:lpstr>Hoe krijg ik toegang tot PRISM? </vt:lpstr>
      <vt:lpstr>Alleen D0 8D's </vt:lpstr>
      <vt:lpstr>Alleen D0 8D's</vt:lpstr>
      <vt:lpstr>Alleen D0 8D's</vt:lpstr>
      <vt:lpstr>Volledige 8D's </vt:lpstr>
      <vt:lpstr>Volledige 8D's</vt:lpstr>
      <vt:lpstr>Volledige 8D's</vt:lpstr>
      <vt:lpstr>Volledige 8D's</vt:lpstr>
      <vt:lpstr>Volledige 8D's</vt:lpstr>
      <vt:lpstr>Volledige 8D's</vt:lpstr>
      <vt:lpstr>Volledige 8D's</vt:lpstr>
      <vt:lpstr>Volledige 8D's</vt:lpstr>
      <vt:lpstr>Volledige 8D's</vt:lpstr>
      <vt:lpstr>Volledige 8D's</vt:lpstr>
      <vt:lpstr>Volledige 8D's</vt:lpstr>
      <vt:lpstr>Volledige 8D's </vt:lpstr>
      <vt:lpstr>Volledige 8D's</vt:lpstr>
      <vt:lpstr>Hulpmiddelen - Gebruikershandleidingen voor Leveranciersportal</vt:lpstr>
      <vt:lpstr>Huidige Allegion PRISM-beheerders  Mike Bellis (317) 703-5412 michael.bellis@allegion.com  Molly Krich  (805) 915-9959  molly.krich@allegion.com  </vt:lpstr>
      <vt:lpstr>Rev 2 – 9/17/2019 omgezet vanuit .pdf met bijgewerkte screenshots   Rec 3 – 1/14/2020 bijgewerkt ALLE beheerders contactinfo bijgewerkte informatie leveranciersportal </vt:lpstr>
    </vt:vector>
  </TitlesOfParts>
  <Company>Ingersoll 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dc:title>
  <dc:creator>Stewart, Doshia</dc:creator>
  <cp:lastModifiedBy>Zoe Jin</cp:lastModifiedBy>
  <cp:revision>78</cp:revision>
  <cp:lastPrinted>2014-05-21T12:24:11Z</cp:lastPrinted>
  <dcterms:created xsi:type="dcterms:W3CDTF">2014-05-23T12:33:43Z</dcterms:created>
  <dcterms:modified xsi:type="dcterms:W3CDTF">2020-06-14T08:16:10Z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0x010100C5CFDD790335684197C2222D5CD37284</vt:lpwstr>
  </property>
</Properties>
</file>